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6" r:id="rId3"/>
  </p:sldMasterIdLst>
  <p:notesMasterIdLst>
    <p:notesMasterId r:id="rId54"/>
  </p:notesMasterIdLst>
  <p:sldIdLst>
    <p:sldId id="342" r:id="rId4"/>
    <p:sldId id="345" r:id="rId5"/>
    <p:sldId id="343" r:id="rId6"/>
    <p:sldId id="344" r:id="rId7"/>
    <p:sldId id="258" r:id="rId8"/>
    <p:sldId id="259" r:id="rId9"/>
    <p:sldId id="276" r:id="rId10"/>
    <p:sldId id="273" r:id="rId11"/>
    <p:sldId id="274" r:id="rId12"/>
    <p:sldId id="275" r:id="rId13"/>
    <p:sldId id="301" r:id="rId14"/>
    <p:sldId id="467" r:id="rId15"/>
    <p:sldId id="468" r:id="rId16"/>
    <p:sldId id="470" r:id="rId17"/>
    <p:sldId id="471" r:id="rId18"/>
    <p:sldId id="472" r:id="rId19"/>
    <p:sldId id="473" r:id="rId20"/>
    <p:sldId id="474" r:id="rId21"/>
    <p:sldId id="475" r:id="rId22"/>
    <p:sldId id="476" r:id="rId23"/>
    <p:sldId id="478" r:id="rId24"/>
    <p:sldId id="479" r:id="rId25"/>
    <p:sldId id="480" r:id="rId26"/>
    <p:sldId id="316" r:id="rId27"/>
    <p:sldId id="317" r:id="rId28"/>
    <p:sldId id="347" r:id="rId29"/>
    <p:sldId id="270" r:id="rId30"/>
    <p:sldId id="271" r:id="rId31"/>
    <p:sldId id="272" r:id="rId32"/>
    <p:sldId id="284" r:id="rId33"/>
    <p:sldId id="285" r:id="rId34"/>
    <p:sldId id="286" r:id="rId35"/>
    <p:sldId id="287" r:id="rId36"/>
    <p:sldId id="277" r:id="rId37"/>
    <p:sldId id="278" r:id="rId38"/>
    <p:sldId id="279" r:id="rId39"/>
    <p:sldId id="288" r:id="rId40"/>
    <p:sldId id="281" r:id="rId41"/>
    <p:sldId id="291" r:id="rId42"/>
    <p:sldId id="289" r:id="rId43"/>
    <p:sldId id="290" r:id="rId44"/>
    <p:sldId id="292" r:id="rId45"/>
    <p:sldId id="293" r:id="rId46"/>
    <p:sldId id="294" r:id="rId47"/>
    <p:sldId id="295" r:id="rId48"/>
    <p:sldId id="481" r:id="rId49"/>
    <p:sldId id="482" r:id="rId50"/>
    <p:sldId id="483" r:id="rId51"/>
    <p:sldId id="484" r:id="rId52"/>
    <p:sldId id="383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86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tableStyles" Target="tableStyle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heme" Target="theme/theme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84BC67-C00F-48F4-AD98-54ED91F8AD6D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929F-F0B6-4F88-8AA1-58EDE01DE4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2543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2258-3620-55F2-5225-DA237CB848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22257-DC73-FCEF-FFAE-5B6C00BA6E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9F22A-DA46-86AC-33F3-DB3C9701A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50899-AF58-F45E-AFA4-756942468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9DB1E-F42A-DEE3-A510-679F61F06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731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B949C-0353-AC0A-7D21-4265523AA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E1619B-5CDC-9B28-6E25-6D44C4B0E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6EBD5-A1C6-E4C9-F8E3-8CD3AFB6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9041E-2EB7-9010-188C-640F57970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6A4C4-F88E-CF21-AC39-7541C7E0E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2142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503765-2C4B-4817-C6C4-15851DEE44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EB81F4-5000-60E3-48D1-224998A9E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18E32-BAF8-15CF-9F1A-E86947533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1E764-3D43-9D3F-ACA5-429E8B71F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C4629-DCDF-15D2-3495-804F21EA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3700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77021" y="177849"/>
            <a:ext cx="1003795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18790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22962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0568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63614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3221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67300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160532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4619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97973-2D63-C4B0-72D3-5999396E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A03C3-5A2C-9840-256E-9CCC12A01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74C29-7630-9236-3554-D0620F895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89A99-7DAD-4723-6AEC-8ECA75427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16EDA-ECD9-04E1-06C2-AEFA92F0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28645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15007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6769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80B60-71DD-D7A5-1088-003232DE9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4C3D0D-2166-E026-ED12-9F374AEA1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ACA8C-A304-886F-614C-F1BAB1E3D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3ECF2-30C5-4718-F91F-A12172E79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C926F-BEFE-D488-B0EA-D677F1129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970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AECE0-5D9C-6205-7ECE-D9E0FFD0F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89892-E313-BD4B-9318-6BA173A30D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547CFD-01FF-B3C6-ABC6-F1CF2C1F2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EFF389-2881-3345-F58F-E0A727D94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B4A0F-553D-D8A1-DD19-100C0DFFF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9F3C32-BB66-7BC6-1148-05AD38960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0241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9205-A01E-6E3E-C930-27AD7552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7C801-7568-AD18-8F7B-24C8D0476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9E73C-1A99-4E63-4112-6FB54A4ECF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D2B535-40E7-5E07-3733-ECB344BB80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D81EDE-802A-C408-2291-BC21B4CE8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B3F829-6CE6-E6BA-71FD-300C90E0B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AA52EE-EBF3-8C94-5765-17FD9AF6D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630387-769C-9BC6-194F-DEC192069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430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D53CA-DC2A-38A4-1A61-779E7BF1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FBF32-89C9-7F04-1FC4-498517C0F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FF313F-F14F-6FB3-57A0-F61B4F58A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9605A-B1D7-BA69-2D5E-0C926AE4B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219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806A-6198-1636-4284-79C00208B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FB6D5C-ADA6-8FB5-4FE9-C8906DC17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CA594-563C-4F84-0668-93C5EC90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0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0580C-A34C-151B-1102-CAF1E18DC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25BF2-3ABA-8C5A-8DC3-98E30245B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49A009-664F-39E0-47E9-DCB43E12B4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90565-D056-6368-B214-151161B9E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95C56-1E77-9896-4546-48D920699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DA2A0-AB2E-AD16-C0DF-E9B3E8A25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715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6B0DF-6712-285B-326D-C8D183B15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D93DE-0BEB-BE24-AFCF-6992C9FD9B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C35D82-8B62-8DCF-F0CE-CFEDA51FCA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2D5C90-2711-A5E7-280B-E7BB43AC6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F51C6-4F74-7021-358C-651219CB2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05BC4-D2F9-D861-918C-AA2C68721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51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9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D1575B-7B61-35E5-1EFC-2BB04DAA2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E10C7-E6AB-D980-79FF-B68A7BF29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9C928-8232-D823-A254-9C45B2DF9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36539D-7594-4A60-AF2E-5B49FA441FF7}" type="datetimeFigureOut">
              <a:rPr lang="en-GB" smtClean="0"/>
              <a:t>18/11/2024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84CF3-30B6-196E-7B39-E9AAFACFB9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7363D-185D-A5EB-A1DF-95426342D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EC7AAE-4CFE-47EF-8A13-42836B7AB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8244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6447" y="177849"/>
            <a:ext cx="10839104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923" y="1125291"/>
            <a:ext cx="7277947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7693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713939"/>
            <a:ext cx="12192000" cy="75976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672084"/>
            <a:ext cx="12192000" cy="672084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6108192" y="1"/>
            <a:ext cx="6084147" cy="672465"/>
          </a:xfrm>
          <a:custGeom>
            <a:avLst/>
            <a:gdLst/>
            <a:ahLst/>
            <a:cxnLst/>
            <a:rect l="l" t="t" r="r" b="b"/>
            <a:pathLst>
              <a:path w="4563109" h="672465">
                <a:moveTo>
                  <a:pt x="4562856" y="0"/>
                </a:moveTo>
                <a:lnTo>
                  <a:pt x="0" y="0"/>
                </a:lnTo>
                <a:lnTo>
                  <a:pt x="0" y="672084"/>
                </a:lnTo>
                <a:lnTo>
                  <a:pt x="4562856" y="672084"/>
                </a:lnTo>
                <a:lnTo>
                  <a:pt x="4562856" y="0"/>
                </a:lnTo>
                <a:close/>
              </a:path>
            </a:pathLst>
          </a:custGeom>
          <a:solidFill>
            <a:srgbClr val="2B6894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9" name="bg object 19"/>
          <p:cNvSpPr/>
          <p:nvPr/>
        </p:nvSpPr>
        <p:spPr>
          <a:xfrm>
            <a:off x="6108192" y="1"/>
            <a:ext cx="6084147" cy="672465"/>
          </a:xfrm>
          <a:custGeom>
            <a:avLst/>
            <a:gdLst/>
            <a:ahLst/>
            <a:cxnLst/>
            <a:rect l="l" t="t" r="r" b="b"/>
            <a:pathLst>
              <a:path w="4563109" h="672465">
                <a:moveTo>
                  <a:pt x="0" y="672084"/>
                </a:moveTo>
                <a:lnTo>
                  <a:pt x="4562856" y="672084"/>
                </a:lnTo>
                <a:lnTo>
                  <a:pt x="4562856" y="0"/>
                </a:lnTo>
                <a:lnTo>
                  <a:pt x="0" y="0"/>
                </a:lnTo>
                <a:lnTo>
                  <a:pt x="0" y="672084"/>
                </a:lnTo>
                <a:close/>
              </a:path>
            </a:pathLst>
          </a:custGeom>
          <a:ln w="12192">
            <a:solidFill>
              <a:srgbClr val="41709C"/>
            </a:solidFill>
          </a:ln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80107" y="1361897"/>
            <a:ext cx="8492912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052829" y="2377567"/>
            <a:ext cx="808143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7064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s231n.stanford.edu/slides/2023/lecture_5.pdf" TargetMode="External"/><Relationship Id="rId2" Type="http://schemas.openxmlformats.org/officeDocument/2006/relationships/hyperlink" Target="http://introtodeeplearning.com/slides/6S191_MIT_DeepLearning_L1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JB8T_zN7ZC0" TargetMode="External"/><Relationship Id="rId4" Type="http://schemas.openxmlformats.org/officeDocument/2006/relationships/hyperlink" Target="https://elearning.di.unipi.it/pluginfile.php/16483/course/section/1837/l11-cnn.pdf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ctrTitle"/>
          </p:nvPr>
        </p:nvSpPr>
        <p:spPr>
          <a:xfrm>
            <a:off x="950800" y="1974742"/>
            <a:ext cx="9605688" cy="211899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" sz="8000" dirty="0">
                <a:solidFill>
                  <a:schemeClr val="tx2">
                    <a:lumMod val="75000"/>
                  </a:schemeClr>
                </a:solidFill>
              </a:rPr>
              <a:t>Data Driven AI</a:t>
            </a:r>
            <a:endParaRPr sz="8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5" name="Google Shape;235;p33"/>
          <p:cNvSpPr txBox="1">
            <a:spLocks noGrp="1"/>
          </p:cNvSpPr>
          <p:nvPr>
            <p:ph type="subTitle" idx="1"/>
          </p:nvPr>
        </p:nvSpPr>
        <p:spPr>
          <a:xfrm>
            <a:off x="8442000" y="6174196"/>
            <a:ext cx="3447200" cy="63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r">
              <a:spcBef>
                <a:spcPts val="0"/>
              </a:spcBef>
            </a:pPr>
            <a:r>
              <a:rPr lang="en" sz="1600" dirty="0"/>
              <a:t>CHS2406: Data-driven AI</a:t>
            </a:r>
            <a:endParaRPr sz="1600" dirty="0"/>
          </a:p>
        </p:txBody>
      </p:sp>
      <p:sp>
        <p:nvSpPr>
          <p:cNvPr id="233" name="Google Shape;233;p33"/>
          <p:cNvSpPr txBox="1">
            <a:spLocks noGrp="1"/>
          </p:cNvSpPr>
          <p:nvPr>
            <p:ph type="subTitle" idx="4294967295"/>
          </p:nvPr>
        </p:nvSpPr>
        <p:spPr>
          <a:xfrm>
            <a:off x="4147795" y="3886555"/>
            <a:ext cx="7494308" cy="63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sz="2400" dirty="0"/>
              <a:t>Week 9 – Convolutional Neural Network (CNN) Models</a:t>
            </a:r>
            <a:endParaRPr sz="2400" dirty="0"/>
          </a:p>
        </p:txBody>
      </p:sp>
      <p:cxnSp>
        <p:nvCxnSpPr>
          <p:cNvPr id="234" name="Google Shape;234;p33"/>
          <p:cNvCxnSpPr>
            <a:cxnSpLocks/>
          </p:cNvCxnSpPr>
          <p:nvPr/>
        </p:nvCxnSpPr>
        <p:spPr>
          <a:xfrm>
            <a:off x="1081600" y="3873703"/>
            <a:ext cx="8884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33;p33">
            <a:extLst>
              <a:ext uri="{FF2B5EF4-FFF2-40B4-BE49-F238E27FC236}">
                <a16:creationId xmlns:a16="http://schemas.microsoft.com/office/drawing/2014/main" id="{3122DA07-8646-B568-D317-FD16AB89DB99}"/>
              </a:ext>
            </a:extLst>
          </p:cNvPr>
          <p:cNvSpPr txBox="1">
            <a:spLocks/>
          </p:cNvSpPr>
          <p:nvPr/>
        </p:nvSpPr>
        <p:spPr>
          <a:xfrm>
            <a:off x="950800" y="5457360"/>
            <a:ext cx="6038400" cy="6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/>
            <a:r>
              <a:rPr lang="en-US" sz="2400" dirty="0"/>
              <a:t>Dr. Abirami Gunasekaran</a:t>
            </a:r>
            <a:endParaRPr lang="en-GB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30133" y="148671"/>
            <a:ext cx="753173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pc="-254" dirty="0">
                <a:latin typeface="Trebuchet MS"/>
                <a:cs typeface="Trebuchet MS"/>
              </a:rPr>
              <a:t>F</a:t>
            </a:r>
            <a:r>
              <a:rPr spc="-290" dirty="0">
                <a:latin typeface="Trebuchet MS"/>
                <a:cs typeface="Trebuchet MS"/>
              </a:rPr>
              <a:t>e</a:t>
            </a:r>
            <a:r>
              <a:rPr spc="-430" dirty="0">
                <a:latin typeface="Trebuchet MS"/>
                <a:cs typeface="Trebuchet MS"/>
              </a:rPr>
              <a:t>a</a:t>
            </a:r>
            <a:r>
              <a:rPr spc="-215" dirty="0">
                <a:latin typeface="Trebuchet MS"/>
                <a:cs typeface="Trebuchet MS"/>
              </a:rPr>
              <a:t>t</a:t>
            </a:r>
            <a:r>
              <a:rPr spc="-280" dirty="0">
                <a:latin typeface="Trebuchet MS"/>
                <a:cs typeface="Trebuchet MS"/>
              </a:rPr>
              <a:t>u</a:t>
            </a:r>
            <a:r>
              <a:rPr spc="-125" dirty="0">
                <a:latin typeface="Trebuchet MS"/>
                <a:cs typeface="Trebuchet MS"/>
              </a:rPr>
              <a:t>r</a:t>
            </a:r>
            <a:r>
              <a:rPr spc="-140" dirty="0">
                <a:latin typeface="Trebuchet MS"/>
                <a:cs typeface="Trebuchet MS"/>
              </a:rPr>
              <a:t>e</a:t>
            </a:r>
            <a:r>
              <a:rPr spc="-100" dirty="0">
                <a:latin typeface="Trebuchet MS"/>
                <a:cs typeface="Trebuchet MS"/>
              </a:rPr>
              <a:t> </a:t>
            </a:r>
            <a:r>
              <a:rPr spc="-165" dirty="0">
                <a:latin typeface="Trebuchet MS"/>
                <a:cs typeface="Trebuchet MS"/>
              </a:rPr>
              <a:t>E</a:t>
            </a:r>
            <a:r>
              <a:rPr spc="-30" dirty="0">
                <a:latin typeface="Trebuchet MS"/>
                <a:cs typeface="Trebuchet MS"/>
              </a:rPr>
              <a:t>x</a:t>
            </a:r>
            <a:r>
              <a:rPr spc="-215" dirty="0">
                <a:latin typeface="Trebuchet MS"/>
                <a:cs typeface="Trebuchet MS"/>
              </a:rPr>
              <a:t>tr</a:t>
            </a:r>
            <a:r>
              <a:rPr spc="-285" dirty="0">
                <a:latin typeface="Trebuchet MS"/>
                <a:cs typeface="Trebuchet MS"/>
              </a:rPr>
              <a:t>a</a:t>
            </a:r>
            <a:r>
              <a:rPr spc="-195" dirty="0">
                <a:latin typeface="Trebuchet MS"/>
                <a:cs typeface="Trebuchet MS"/>
              </a:rPr>
              <a:t>ctio</a:t>
            </a:r>
            <a:r>
              <a:rPr spc="-215" dirty="0">
                <a:latin typeface="Trebuchet MS"/>
                <a:cs typeface="Trebuchet MS"/>
              </a:rPr>
              <a:t>n</a:t>
            </a:r>
            <a:r>
              <a:rPr spc="-85" dirty="0">
                <a:latin typeface="Trebuchet MS"/>
                <a:cs typeface="Trebuchet MS"/>
              </a:rPr>
              <a:t> </a:t>
            </a:r>
            <a:r>
              <a:rPr spc="-125" dirty="0">
                <a:latin typeface="Trebuchet MS"/>
                <a:cs typeface="Trebuchet MS"/>
              </a:rPr>
              <a:t>w</a:t>
            </a:r>
            <a:r>
              <a:rPr spc="-225" dirty="0">
                <a:latin typeface="Trebuchet MS"/>
                <a:cs typeface="Trebuchet MS"/>
              </a:rPr>
              <a:t>it</a:t>
            </a:r>
            <a:r>
              <a:rPr spc="-315" dirty="0">
                <a:latin typeface="Trebuchet MS"/>
                <a:cs typeface="Trebuchet MS"/>
              </a:rPr>
              <a:t>h</a:t>
            </a:r>
            <a:r>
              <a:rPr spc="-125" dirty="0">
                <a:latin typeface="Trebuchet MS"/>
                <a:cs typeface="Trebuchet MS"/>
              </a:rPr>
              <a:t> </a:t>
            </a:r>
            <a:r>
              <a:rPr spc="409" dirty="0">
                <a:latin typeface="Trebuchet MS"/>
                <a:cs typeface="Trebuchet MS"/>
              </a:rPr>
              <a:t>C</a:t>
            </a:r>
            <a:r>
              <a:rPr spc="30" dirty="0">
                <a:latin typeface="Trebuchet MS"/>
                <a:cs typeface="Trebuchet MS"/>
              </a:rPr>
              <a:t>o</a:t>
            </a:r>
            <a:r>
              <a:rPr spc="-210" dirty="0">
                <a:latin typeface="Trebuchet MS"/>
                <a:cs typeface="Trebuchet MS"/>
              </a:rPr>
              <a:t>n</a:t>
            </a:r>
            <a:r>
              <a:rPr spc="-180" dirty="0">
                <a:latin typeface="Trebuchet MS"/>
                <a:cs typeface="Trebuchet MS"/>
              </a:rPr>
              <a:t>vol</a:t>
            </a:r>
            <a:r>
              <a:rPr spc="-210" dirty="0">
                <a:latin typeface="Trebuchet MS"/>
                <a:cs typeface="Trebuchet MS"/>
              </a:rPr>
              <a:t>u</a:t>
            </a:r>
            <a:r>
              <a:rPr spc="-190" dirty="0">
                <a:latin typeface="Trebuchet MS"/>
                <a:cs typeface="Trebuchet MS"/>
              </a:rPr>
              <a:t>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36656" y="1383211"/>
            <a:ext cx="3200400" cy="23621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215597" y="1195184"/>
            <a:ext cx="8768080" cy="47551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38525" indent="-340995">
              <a:lnSpc>
                <a:spcPts val="2845"/>
              </a:lnSpc>
              <a:spcBef>
                <a:spcPts val="100"/>
              </a:spcBef>
              <a:buFontTx/>
              <a:buChar char="-"/>
              <a:tabLst>
                <a:tab pos="3438525" algn="l"/>
                <a:tab pos="3439160" algn="l"/>
              </a:tabLst>
            </a:pPr>
            <a:r>
              <a:rPr sz="2400" dirty="0">
                <a:solidFill>
                  <a:prstClr val="black"/>
                </a:solidFill>
                <a:latin typeface="Trebuchet MS"/>
                <a:cs typeface="Trebuchet MS"/>
              </a:rPr>
              <a:t>Filter of size 4x4 : 16 different weights</a:t>
            </a:r>
          </a:p>
          <a:p>
            <a:pPr marL="3438525" indent="-340995">
              <a:lnSpc>
                <a:spcPts val="2800"/>
              </a:lnSpc>
              <a:buFontTx/>
              <a:buChar char="-"/>
              <a:tabLst>
                <a:tab pos="3438525" algn="l"/>
                <a:tab pos="3439160" algn="l"/>
              </a:tabLst>
            </a:pPr>
            <a:r>
              <a:rPr sz="2400" dirty="0">
                <a:solidFill>
                  <a:prstClr val="black"/>
                </a:solidFill>
                <a:latin typeface="Trebuchet MS"/>
                <a:cs typeface="Trebuchet MS"/>
              </a:rPr>
              <a:t>Apply this same filter to 4x4 patches in input</a:t>
            </a:r>
          </a:p>
          <a:p>
            <a:pPr marL="3438525" indent="-340995">
              <a:lnSpc>
                <a:spcPts val="2840"/>
              </a:lnSpc>
              <a:buFontTx/>
              <a:buChar char="-"/>
              <a:tabLst>
                <a:tab pos="3438525" algn="l"/>
                <a:tab pos="3439160" algn="l"/>
              </a:tabLst>
            </a:pPr>
            <a:r>
              <a:rPr sz="2400" dirty="0">
                <a:solidFill>
                  <a:prstClr val="black"/>
                </a:solidFill>
                <a:latin typeface="Trebuchet MS"/>
                <a:cs typeface="Trebuchet MS"/>
              </a:rPr>
              <a:t>Shift by 2 pixels for next patch</a:t>
            </a:r>
          </a:p>
          <a:p>
            <a:pPr>
              <a:spcBef>
                <a:spcPts val="40"/>
              </a:spcBef>
            </a:pPr>
            <a:endParaRPr sz="2650" dirty="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3616960"/>
            <a:r>
              <a:rPr sz="2400" dirty="0">
                <a:solidFill>
                  <a:prstClr val="black"/>
                </a:solidFill>
                <a:latin typeface="Trebuchet MS"/>
                <a:cs typeface="Trebuchet MS"/>
              </a:rPr>
              <a:t>This “patchy” operation is </a:t>
            </a:r>
            <a:r>
              <a:rPr sz="2400" b="1" dirty="0">
                <a:solidFill>
                  <a:prstClr val="black"/>
                </a:solidFill>
                <a:latin typeface="Trebuchet MS"/>
                <a:cs typeface="Trebuchet MS"/>
              </a:rPr>
              <a:t>convolution</a:t>
            </a:r>
            <a:endParaRPr sz="2400" dirty="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329565" indent="-317500">
              <a:spcBef>
                <a:spcPts val="1789"/>
              </a:spcBef>
              <a:buFontTx/>
              <a:buAutoNum type="arabicParenR"/>
              <a:tabLst>
                <a:tab pos="330200" algn="l"/>
              </a:tabLst>
            </a:pPr>
            <a:r>
              <a:rPr sz="2400" dirty="0">
                <a:solidFill>
                  <a:prstClr val="black"/>
                </a:solidFill>
                <a:latin typeface="Trebuchet MS"/>
                <a:cs typeface="Trebuchet MS"/>
              </a:rPr>
              <a:t>Apply a set of weights – a filter – to extract </a:t>
            </a:r>
            <a:r>
              <a:rPr sz="2400" b="1" dirty="0">
                <a:solidFill>
                  <a:prstClr val="black"/>
                </a:solidFill>
                <a:latin typeface="Trebuchet MS"/>
                <a:cs typeface="Trebuchet MS"/>
              </a:rPr>
              <a:t>local features</a:t>
            </a:r>
            <a:endParaRPr lang="en-GB" sz="2400" b="1" dirty="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329565" indent="-317500">
              <a:spcBef>
                <a:spcPts val="1789"/>
              </a:spcBef>
              <a:buFontTx/>
              <a:buAutoNum type="arabicParenR"/>
              <a:tabLst>
                <a:tab pos="330200" algn="l"/>
              </a:tabLst>
            </a:pPr>
            <a:r>
              <a:rPr sz="2400" dirty="0">
                <a:solidFill>
                  <a:prstClr val="black"/>
                </a:solidFill>
                <a:latin typeface="Trebuchet MS"/>
                <a:cs typeface="Trebuchet MS"/>
              </a:rPr>
              <a:t>Use </a:t>
            </a:r>
            <a:r>
              <a:rPr sz="2400" b="1" dirty="0">
                <a:solidFill>
                  <a:prstClr val="black"/>
                </a:solidFill>
                <a:latin typeface="Trebuchet MS"/>
                <a:cs typeface="Trebuchet MS"/>
              </a:rPr>
              <a:t>multiple filters </a:t>
            </a:r>
            <a:r>
              <a:rPr sz="2400" dirty="0">
                <a:solidFill>
                  <a:prstClr val="black"/>
                </a:solidFill>
                <a:latin typeface="Trebuchet MS"/>
                <a:cs typeface="Trebuchet MS"/>
              </a:rPr>
              <a:t>to extract different features</a:t>
            </a:r>
            <a:endParaRPr lang="en-GB" sz="2400" dirty="0">
              <a:solidFill>
                <a:prstClr val="black"/>
              </a:solidFill>
              <a:latin typeface="Trebuchet MS"/>
              <a:cs typeface="Trebuchet MS"/>
            </a:endParaRPr>
          </a:p>
          <a:p>
            <a:pPr marL="329565" indent="-317500">
              <a:spcBef>
                <a:spcPts val="1789"/>
              </a:spcBef>
              <a:buFontTx/>
              <a:buAutoNum type="arabicParenR"/>
              <a:tabLst>
                <a:tab pos="330200" algn="l"/>
              </a:tabLst>
            </a:pPr>
            <a:r>
              <a:rPr sz="2400" b="1" dirty="0">
                <a:solidFill>
                  <a:prstClr val="black"/>
                </a:solidFill>
                <a:latin typeface="Trebuchet MS"/>
                <a:cs typeface="Trebuchet MS"/>
              </a:rPr>
              <a:t>Spatially share </a:t>
            </a:r>
            <a:r>
              <a:rPr sz="2400" dirty="0">
                <a:solidFill>
                  <a:prstClr val="black"/>
                </a:solidFill>
                <a:latin typeface="Trebuchet MS"/>
                <a:cs typeface="Trebuchet MS"/>
              </a:rPr>
              <a:t>parameters of each filter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55116FCD-089C-62E0-E838-C0A74B9972FB}"/>
              </a:ext>
            </a:extLst>
          </p:cNvPr>
          <p:cNvSpPr txBox="1"/>
          <p:nvPr/>
        </p:nvSpPr>
        <p:spPr>
          <a:xfrm>
            <a:off x="987689" y="3071183"/>
            <a:ext cx="9910296" cy="25900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27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spc="-1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Convolution </a:t>
            </a:r>
          </a:p>
          <a:p>
            <a:pPr marL="127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spc="-1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Terminologies</a:t>
            </a:r>
            <a:endParaRPr lang="en-US" sz="6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A1C6750-A527-961E-4AF7-AD0AD438F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386" y="1052209"/>
            <a:ext cx="4122925" cy="475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1175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64034" y="3456741"/>
            <a:ext cx="71204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3072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31251" y="3094267"/>
            <a:ext cx="20404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1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7367" y="72982"/>
            <a:ext cx="6124787" cy="75576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4800" spc="-13" dirty="0"/>
              <a:t>Fully</a:t>
            </a:r>
            <a:r>
              <a:rPr sz="4800" spc="-67" dirty="0"/>
              <a:t> </a:t>
            </a:r>
            <a:r>
              <a:rPr sz="4800" spc="-7" dirty="0"/>
              <a:t>Connected</a:t>
            </a:r>
            <a:r>
              <a:rPr sz="4800" spc="-60" dirty="0"/>
              <a:t> </a:t>
            </a:r>
            <a:r>
              <a:rPr sz="4800" spc="-7" dirty="0"/>
              <a:t>Layer</a:t>
            </a:r>
            <a:endParaRPr sz="4800"/>
          </a:p>
        </p:txBody>
      </p:sp>
      <p:sp>
        <p:nvSpPr>
          <p:cNvPr id="5" name="object 5"/>
          <p:cNvSpPr txBox="1"/>
          <p:nvPr/>
        </p:nvSpPr>
        <p:spPr>
          <a:xfrm>
            <a:off x="1099001" y="1206477"/>
            <a:ext cx="6726767" cy="50954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3200" spc="-7" dirty="0">
                <a:latin typeface="Arial MT"/>
                <a:cs typeface="Arial MT"/>
              </a:rPr>
              <a:t>32x32x3</a:t>
            </a:r>
            <a:r>
              <a:rPr sz="3200" spc="-27" dirty="0">
                <a:latin typeface="Arial MT"/>
                <a:cs typeface="Arial MT"/>
              </a:rPr>
              <a:t> </a:t>
            </a:r>
            <a:r>
              <a:rPr sz="3200" spc="-7" dirty="0">
                <a:latin typeface="Arial MT"/>
                <a:cs typeface="Arial MT"/>
              </a:rPr>
              <a:t>image</a:t>
            </a:r>
            <a:r>
              <a:rPr sz="3200" spc="-20" dirty="0">
                <a:latin typeface="Arial MT"/>
                <a:cs typeface="Arial MT"/>
              </a:rPr>
              <a:t> </a:t>
            </a:r>
            <a:r>
              <a:rPr sz="3200" dirty="0">
                <a:latin typeface="Arial MT"/>
                <a:cs typeface="Arial MT"/>
              </a:rPr>
              <a:t>-&gt;</a:t>
            </a:r>
            <a:r>
              <a:rPr sz="3200" spc="-20" dirty="0">
                <a:latin typeface="Arial MT"/>
                <a:cs typeface="Arial MT"/>
              </a:rPr>
              <a:t> </a:t>
            </a:r>
            <a:r>
              <a:rPr sz="3200" dirty="0">
                <a:latin typeface="Arial MT"/>
                <a:cs typeface="Arial MT"/>
              </a:rPr>
              <a:t>stretch</a:t>
            </a:r>
            <a:r>
              <a:rPr sz="3200" spc="-20" dirty="0">
                <a:latin typeface="Arial MT"/>
                <a:cs typeface="Arial MT"/>
              </a:rPr>
              <a:t> </a:t>
            </a:r>
            <a:r>
              <a:rPr sz="3200" spc="-7" dirty="0">
                <a:latin typeface="Arial MT"/>
                <a:cs typeface="Arial MT"/>
              </a:rPr>
              <a:t>to</a:t>
            </a:r>
            <a:r>
              <a:rPr sz="3200" spc="-27" dirty="0">
                <a:latin typeface="Arial MT"/>
                <a:cs typeface="Arial MT"/>
              </a:rPr>
              <a:t> </a:t>
            </a:r>
            <a:r>
              <a:rPr sz="3200" spc="-7" dirty="0">
                <a:latin typeface="Arial MT"/>
                <a:cs typeface="Arial MT"/>
              </a:rPr>
              <a:t>3072</a:t>
            </a:r>
            <a:r>
              <a:rPr sz="3200" spc="-27" dirty="0">
                <a:latin typeface="Arial MT"/>
                <a:cs typeface="Arial MT"/>
              </a:rPr>
              <a:t> </a:t>
            </a:r>
            <a:r>
              <a:rPr sz="3200" dirty="0">
                <a:latin typeface="Arial MT"/>
                <a:cs typeface="Arial MT"/>
              </a:rPr>
              <a:t>x</a:t>
            </a:r>
            <a:r>
              <a:rPr sz="3200" spc="-20" dirty="0">
                <a:latin typeface="Arial MT"/>
                <a:cs typeface="Arial MT"/>
              </a:rPr>
              <a:t> </a:t>
            </a:r>
            <a:r>
              <a:rPr sz="3200" dirty="0">
                <a:latin typeface="Arial MT"/>
                <a:cs typeface="Arial MT"/>
              </a:rPr>
              <a:t>1</a:t>
            </a:r>
            <a:endParaRPr sz="32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586022" y="3285674"/>
            <a:ext cx="1372447" cy="75576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10</a:t>
            </a:r>
            <a:r>
              <a:rPr sz="2400" spc="-67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x</a:t>
            </a:r>
            <a:r>
              <a:rPr sz="2400" spc="-60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3072</a:t>
            </a:r>
            <a:endParaRPr sz="2400">
              <a:latin typeface="Arial MT"/>
              <a:cs typeface="Arial MT"/>
            </a:endParaRPr>
          </a:p>
          <a:p>
            <a:pPr marL="169329"/>
            <a:r>
              <a:rPr sz="2400" spc="-7" dirty="0">
                <a:latin typeface="Arial MT"/>
                <a:cs typeface="Arial MT"/>
              </a:rPr>
              <a:t>weights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971767" y="2449793"/>
            <a:ext cx="145626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b="1" spc="-7" dirty="0">
                <a:latin typeface="Arial"/>
                <a:cs typeface="Arial"/>
              </a:rPr>
              <a:t>activation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8587900" y="3031199"/>
            <a:ext cx="2362200" cy="402167"/>
            <a:chOff x="6440925" y="2273399"/>
            <a:chExt cx="1771650" cy="301625"/>
          </a:xfrm>
        </p:grpSpPr>
        <p:sp>
          <p:nvSpPr>
            <p:cNvPr id="9" name="object 9"/>
            <p:cNvSpPr/>
            <p:nvPr/>
          </p:nvSpPr>
          <p:spPr>
            <a:xfrm>
              <a:off x="6450450" y="2353499"/>
              <a:ext cx="1682114" cy="212090"/>
            </a:xfrm>
            <a:custGeom>
              <a:avLst/>
              <a:gdLst/>
              <a:ahLst/>
              <a:cxnLst/>
              <a:rect l="l" t="t" r="r" b="b"/>
              <a:pathLst>
                <a:path w="1682115" h="212089">
                  <a:moveTo>
                    <a:pt x="1681724" y="211724"/>
                  </a:moveTo>
                  <a:lnTo>
                    <a:pt x="0" y="211724"/>
                  </a:lnTo>
                  <a:lnTo>
                    <a:pt x="0" y="0"/>
                  </a:lnTo>
                  <a:lnTo>
                    <a:pt x="1681724" y="0"/>
                  </a:lnTo>
                  <a:lnTo>
                    <a:pt x="1681724" y="211724"/>
                  </a:lnTo>
                  <a:close/>
                </a:path>
              </a:pathLst>
            </a:custGeom>
            <a:solidFill>
              <a:srgbClr val="C9DAF7">
                <a:alpha val="41960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8132175" y="2282924"/>
              <a:ext cx="71120" cy="282575"/>
            </a:xfrm>
            <a:custGeom>
              <a:avLst/>
              <a:gdLst/>
              <a:ahLst/>
              <a:cxnLst/>
              <a:rect l="l" t="t" r="r" b="b"/>
              <a:pathLst>
                <a:path w="71120" h="282575">
                  <a:moveTo>
                    <a:pt x="0" y="282299"/>
                  </a:moveTo>
                  <a:lnTo>
                    <a:pt x="0" y="70574"/>
                  </a:lnTo>
                  <a:lnTo>
                    <a:pt x="70574" y="0"/>
                  </a:lnTo>
                  <a:lnTo>
                    <a:pt x="70574" y="211724"/>
                  </a:lnTo>
                  <a:lnTo>
                    <a:pt x="0" y="282299"/>
                  </a:lnTo>
                  <a:close/>
                </a:path>
              </a:pathLst>
            </a:custGeom>
            <a:solidFill>
              <a:srgbClr val="A0AEC6">
                <a:alpha val="41960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6450450" y="2282924"/>
              <a:ext cx="1752600" cy="71120"/>
            </a:xfrm>
            <a:custGeom>
              <a:avLst/>
              <a:gdLst/>
              <a:ahLst/>
              <a:cxnLst/>
              <a:rect l="l" t="t" r="r" b="b"/>
              <a:pathLst>
                <a:path w="1752600" h="71119">
                  <a:moveTo>
                    <a:pt x="1681724" y="70574"/>
                  </a:moveTo>
                  <a:lnTo>
                    <a:pt x="0" y="70574"/>
                  </a:lnTo>
                  <a:lnTo>
                    <a:pt x="70574" y="0"/>
                  </a:lnTo>
                  <a:lnTo>
                    <a:pt x="1752299" y="0"/>
                  </a:lnTo>
                  <a:lnTo>
                    <a:pt x="1681724" y="70574"/>
                  </a:lnTo>
                  <a:close/>
                </a:path>
              </a:pathLst>
            </a:custGeom>
            <a:solidFill>
              <a:srgbClr val="D3E1F9">
                <a:alpha val="41960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6450450" y="2282924"/>
              <a:ext cx="1752600" cy="282575"/>
            </a:xfrm>
            <a:custGeom>
              <a:avLst/>
              <a:gdLst/>
              <a:ahLst/>
              <a:cxnLst/>
              <a:rect l="l" t="t" r="r" b="b"/>
              <a:pathLst>
                <a:path w="1752600" h="282575">
                  <a:moveTo>
                    <a:pt x="0" y="70574"/>
                  </a:moveTo>
                  <a:lnTo>
                    <a:pt x="70574" y="0"/>
                  </a:lnTo>
                  <a:lnTo>
                    <a:pt x="1752299" y="0"/>
                  </a:lnTo>
                  <a:lnTo>
                    <a:pt x="1752299" y="211724"/>
                  </a:lnTo>
                  <a:lnTo>
                    <a:pt x="1681724" y="282299"/>
                  </a:lnTo>
                  <a:lnTo>
                    <a:pt x="0" y="282299"/>
                  </a:lnTo>
                  <a:lnTo>
                    <a:pt x="0" y="70574"/>
                  </a:lnTo>
                  <a:close/>
                </a:path>
                <a:path w="1752600" h="282575">
                  <a:moveTo>
                    <a:pt x="0" y="70574"/>
                  </a:moveTo>
                  <a:lnTo>
                    <a:pt x="1681724" y="70574"/>
                  </a:lnTo>
                  <a:lnTo>
                    <a:pt x="1752299" y="0"/>
                  </a:lnTo>
                </a:path>
                <a:path w="1752600" h="282575">
                  <a:moveTo>
                    <a:pt x="1681724" y="70574"/>
                  </a:moveTo>
                  <a:lnTo>
                    <a:pt x="1681724" y="2822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17150" y="2366474"/>
              <a:ext cx="169349" cy="171749"/>
            </a:xfrm>
            <a:prstGeom prst="rect">
              <a:avLst/>
            </a:prstGeom>
          </p:spPr>
        </p:pic>
      </p:grpSp>
      <p:grpSp>
        <p:nvGrpSpPr>
          <p:cNvPr id="14" name="object 14"/>
          <p:cNvGrpSpPr/>
          <p:nvPr/>
        </p:nvGrpSpPr>
        <p:grpSpPr>
          <a:xfrm>
            <a:off x="505868" y="3031199"/>
            <a:ext cx="3738033" cy="402167"/>
            <a:chOff x="379400" y="2273399"/>
            <a:chExt cx="2803525" cy="301625"/>
          </a:xfrm>
        </p:grpSpPr>
        <p:sp>
          <p:nvSpPr>
            <p:cNvPr id="15" name="object 15"/>
            <p:cNvSpPr/>
            <p:nvPr/>
          </p:nvSpPr>
          <p:spPr>
            <a:xfrm>
              <a:off x="388925" y="2353499"/>
              <a:ext cx="2713990" cy="212090"/>
            </a:xfrm>
            <a:custGeom>
              <a:avLst/>
              <a:gdLst/>
              <a:ahLst/>
              <a:cxnLst/>
              <a:rect l="l" t="t" r="r" b="b"/>
              <a:pathLst>
                <a:path w="2713990" h="212089">
                  <a:moveTo>
                    <a:pt x="2713724" y="211724"/>
                  </a:moveTo>
                  <a:lnTo>
                    <a:pt x="0" y="211724"/>
                  </a:lnTo>
                  <a:lnTo>
                    <a:pt x="0" y="0"/>
                  </a:lnTo>
                  <a:lnTo>
                    <a:pt x="2713724" y="0"/>
                  </a:lnTo>
                  <a:lnTo>
                    <a:pt x="2713724" y="211724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3102650" y="2282924"/>
              <a:ext cx="71120" cy="282575"/>
            </a:xfrm>
            <a:custGeom>
              <a:avLst/>
              <a:gdLst/>
              <a:ahLst/>
              <a:cxnLst/>
              <a:rect l="l" t="t" r="r" b="b"/>
              <a:pathLst>
                <a:path w="71119" h="282575">
                  <a:moveTo>
                    <a:pt x="0" y="282299"/>
                  </a:moveTo>
                  <a:lnTo>
                    <a:pt x="0" y="70574"/>
                  </a:lnTo>
                  <a:lnTo>
                    <a:pt x="70574" y="0"/>
                  </a:lnTo>
                  <a:lnTo>
                    <a:pt x="70574" y="211724"/>
                  </a:lnTo>
                  <a:lnTo>
                    <a:pt x="0" y="2822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388925" y="2282924"/>
              <a:ext cx="2784475" cy="71120"/>
            </a:xfrm>
            <a:custGeom>
              <a:avLst/>
              <a:gdLst/>
              <a:ahLst/>
              <a:cxnLst/>
              <a:rect l="l" t="t" r="r" b="b"/>
              <a:pathLst>
                <a:path w="2784475" h="71119">
                  <a:moveTo>
                    <a:pt x="2713724" y="70574"/>
                  </a:moveTo>
                  <a:lnTo>
                    <a:pt x="0" y="70574"/>
                  </a:lnTo>
                  <a:lnTo>
                    <a:pt x="70574" y="0"/>
                  </a:lnTo>
                  <a:lnTo>
                    <a:pt x="2784299" y="0"/>
                  </a:lnTo>
                  <a:lnTo>
                    <a:pt x="2713724" y="70574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388925" y="2282924"/>
              <a:ext cx="2784475" cy="282575"/>
            </a:xfrm>
            <a:custGeom>
              <a:avLst/>
              <a:gdLst/>
              <a:ahLst/>
              <a:cxnLst/>
              <a:rect l="l" t="t" r="r" b="b"/>
              <a:pathLst>
                <a:path w="2784475" h="282575">
                  <a:moveTo>
                    <a:pt x="0" y="70574"/>
                  </a:moveTo>
                  <a:lnTo>
                    <a:pt x="70574" y="0"/>
                  </a:lnTo>
                  <a:lnTo>
                    <a:pt x="2784299" y="0"/>
                  </a:lnTo>
                  <a:lnTo>
                    <a:pt x="2784299" y="211724"/>
                  </a:lnTo>
                  <a:lnTo>
                    <a:pt x="2713724" y="282299"/>
                  </a:lnTo>
                  <a:lnTo>
                    <a:pt x="0" y="282299"/>
                  </a:lnTo>
                  <a:lnTo>
                    <a:pt x="0" y="70574"/>
                  </a:lnTo>
                  <a:close/>
                </a:path>
                <a:path w="2784475" h="282575">
                  <a:moveTo>
                    <a:pt x="0" y="70574"/>
                  </a:moveTo>
                  <a:lnTo>
                    <a:pt x="2713724" y="70574"/>
                  </a:lnTo>
                  <a:lnTo>
                    <a:pt x="2784299" y="0"/>
                  </a:lnTo>
                </a:path>
                <a:path w="2784475" h="282575">
                  <a:moveTo>
                    <a:pt x="2713724" y="70574"/>
                  </a:moveTo>
                  <a:lnTo>
                    <a:pt x="2713724" y="2822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pic>
        <p:nvPicPr>
          <p:cNvPr id="19" name="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06000" y="2755999"/>
            <a:ext cx="723899" cy="342899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1948918" y="2449793"/>
            <a:ext cx="77808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b="1" spc="-7" dirty="0">
                <a:latin typeface="Arial"/>
                <a:cs typeface="Arial"/>
              </a:rPr>
              <a:t>input</a:t>
            </a:r>
            <a:endParaRPr sz="24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886134" y="4117618"/>
            <a:ext cx="3561927" cy="1166387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1867" b="1" dirty="0">
                <a:latin typeface="Arial"/>
                <a:cs typeface="Arial"/>
              </a:rPr>
              <a:t>1</a:t>
            </a:r>
            <a:r>
              <a:rPr sz="1867" b="1" spc="-73" dirty="0">
                <a:latin typeface="Arial"/>
                <a:cs typeface="Arial"/>
              </a:rPr>
              <a:t> </a:t>
            </a:r>
            <a:r>
              <a:rPr sz="1867" b="1" spc="-7" dirty="0">
                <a:latin typeface="Arial"/>
                <a:cs typeface="Arial"/>
              </a:rPr>
              <a:t>number:</a:t>
            </a:r>
            <a:endParaRPr sz="1867">
              <a:latin typeface="Arial"/>
              <a:cs typeface="Arial"/>
            </a:endParaRPr>
          </a:p>
          <a:p>
            <a:pPr marL="16933" marR="6773"/>
            <a:r>
              <a:rPr sz="1867" spc="-7" dirty="0">
                <a:latin typeface="Arial MT"/>
                <a:cs typeface="Arial MT"/>
              </a:rPr>
              <a:t>the </a:t>
            </a:r>
            <a:r>
              <a:rPr sz="1867" dirty="0">
                <a:latin typeface="Arial MT"/>
                <a:cs typeface="Arial MT"/>
              </a:rPr>
              <a:t>result </a:t>
            </a:r>
            <a:r>
              <a:rPr sz="1867" spc="-7" dirty="0">
                <a:latin typeface="Arial MT"/>
                <a:cs typeface="Arial MT"/>
              </a:rPr>
              <a:t>of taking </a:t>
            </a:r>
            <a:r>
              <a:rPr sz="1867" dirty="0">
                <a:latin typeface="Arial MT"/>
                <a:cs typeface="Arial MT"/>
              </a:rPr>
              <a:t>a </a:t>
            </a:r>
            <a:r>
              <a:rPr sz="1867" spc="-7" dirty="0">
                <a:latin typeface="Arial MT"/>
                <a:cs typeface="Arial MT"/>
              </a:rPr>
              <a:t>dot product </a:t>
            </a:r>
            <a:r>
              <a:rPr sz="1867" dirty="0">
                <a:latin typeface="Arial MT"/>
                <a:cs typeface="Arial MT"/>
              </a:rPr>
              <a:t> </a:t>
            </a:r>
            <a:r>
              <a:rPr sz="1867" spc="-7" dirty="0">
                <a:latin typeface="Arial MT"/>
                <a:cs typeface="Arial MT"/>
              </a:rPr>
              <a:t>between</a:t>
            </a:r>
            <a:r>
              <a:rPr sz="1867" spc="-27" dirty="0">
                <a:latin typeface="Arial MT"/>
                <a:cs typeface="Arial MT"/>
              </a:rPr>
              <a:t> </a:t>
            </a:r>
            <a:r>
              <a:rPr sz="1867" dirty="0">
                <a:latin typeface="Arial MT"/>
                <a:cs typeface="Arial MT"/>
              </a:rPr>
              <a:t>a</a:t>
            </a:r>
            <a:r>
              <a:rPr sz="1867" spc="-20" dirty="0">
                <a:latin typeface="Arial MT"/>
                <a:cs typeface="Arial MT"/>
              </a:rPr>
              <a:t> </a:t>
            </a:r>
            <a:r>
              <a:rPr sz="1867" dirty="0">
                <a:latin typeface="Arial MT"/>
                <a:cs typeface="Arial MT"/>
              </a:rPr>
              <a:t>row</a:t>
            </a:r>
            <a:r>
              <a:rPr sz="1867" spc="-20" dirty="0">
                <a:latin typeface="Arial MT"/>
                <a:cs typeface="Arial MT"/>
              </a:rPr>
              <a:t> </a:t>
            </a:r>
            <a:r>
              <a:rPr sz="1867" spc="-7" dirty="0">
                <a:latin typeface="Arial MT"/>
                <a:cs typeface="Arial MT"/>
              </a:rPr>
              <a:t>of</a:t>
            </a:r>
            <a:r>
              <a:rPr sz="1867" spc="-20" dirty="0">
                <a:latin typeface="Arial MT"/>
                <a:cs typeface="Arial MT"/>
              </a:rPr>
              <a:t> </a:t>
            </a:r>
            <a:r>
              <a:rPr sz="1867" dirty="0">
                <a:latin typeface="Arial MT"/>
                <a:cs typeface="Arial MT"/>
              </a:rPr>
              <a:t>W</a:t>
            </a:r>
            <a:r>
              <a:rPr sz="1867" spc="-20" dirty="0">
                <a:latin typeface="Arial MT"/>
                <a:cs typeface="Arial MT"/>
              </a:rPr>
              <a:t> </a:t>
            </a:r>
            <a:r>
              <a:rPr sz="1867" spc="-7" dirty="0">
                <a:latin typeface="Arial MT"/>
                <a:cs typeface="Arial MT"/>
              </a:rPr>
              <a:t>and</a:t>
            </a:r>
            <a:r>
              <a:rPr sz="1867" spc="-27" dirty="0">
                <a:latin typeface="Arial MT"/>
                <a:cs typeface="Arial MT"/>
              </a:rPr>
              <a:t> </a:t>
            </a:r>
            <a:r>
              <a:rPr sz="1867" spc="-7" dirty="0">
                <a:latin typeface="Arial MT"/>
                <a:cs typeface="Arial MT"/>
              </a:rPr>
              <a:t>the</a:t>
            </a:r>
            <a:r>
              <a:rPr sz="1867" spc="-20" dirty="0">
                <a:latin typeface="Arial MT"/>
                <a:cs typeface="Arial MT"/>
              </a:rPr>
              <a:t> </a:t>
            </a:r>
            <a:r>
              <a:rPr sz="1867" spc="-7" dirty="0">
                <a:latin typeface="Arial MT"/>
                <a:cs typeface="Arial MT"/>
              </a:rPr>
              <a:t>input </a:t>
            </a:r>
            <a:r>
              <a:rPr sz="1867" spc="-500" dirty="0">
                <a:latin typeface="Arial MT"/>
                <a:cs typeface="Arial MT"/>
              </a:rPr>
              <a:t> </a:t>
            </a:r>
            <a:r>
              <a:rPr sz="1867" dirty="0">
                <a:latin typeface="Arial MT"/>
                <a:cs typeface="Arial MT"/>
              </a:rPr>
              <a:t>(a</a:t>
            </a:r>
            <a:r>
              <a:rPr sz="1867" spc="-40" dirty="0">
                <a:latin typeface="Arial MT"/>
                <a:cs typeface="Arial MT"/>
              </a:rPr>
              <a:t> </a:t>
            </a:r>
            <a:r>
              <a:rPr sz="1867" spc="-7" dirty="0">
                <a:latin typeface="Arial MT"/>
                <a:cs typeface="Arial MT"/>
              </a:rPr>
              <a:t>3072-dimensional</a:t>
            </a:r>
            <a:r>
              <a:rPr sz="1867" spc="-33" dirty="0">
                <a:latin typeface="Arial MT"/>
                <a:cs typeface="Arial MT"/>
              </a:rPr>
              <a:t> </a:t>
            </a:r>
            <a:r>
              <a:rPr sz="1867" spc="-7" dirty="0">
                <a:latin typeface="Arial MT"/>
                <a:cs typeface="Arial MT"/>
              </a:rPr>
              <a:t>dot</a:t>
            </a:r>
            <a:r>
              <a:rPr sz="1867" spc="-40" dirty="0">
                <a:latin typeface="Arial MT"/>
                <a:cs typeface="Arial MT"/>
              </a:rPr>
              <a:t> </a:t>
            </a:r>
            <a:r>
              <a:rPr sz="1867" spc="-7" dirty="0">
                <a:latin typeface="Arial MT"/>
                <a:cs typeface="Arial MT"/>
              </a:rPr>
              <a:t>product)</a:t>
            </a:r>
            <a:endParaRPr sz="1867">
              <a:latin typeface="Arial MT"/>
              <a:cs typeface="Arial MT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8228185" y="3094267"/>
            <a:ext cx="20404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1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9584033" y="3456741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10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8212983" y="3505558"/>
            <a:ext cx="470747" cy="597745"/>
            <a:chOff x="6159737" y="2629168"/>
            <a:chExt cx="353060" cy="448309"/>
          </a:xfrm>
        </p:grpSpPr>
        <p:sp>
          <p:nvSpPr>
            <p:cNvPr id="25" name="object 25"/>
            <p:cNvSpPr/>
            <p:nvPr/>
          </p:nvSpPr>
          <p:spPr>
            <a:xfrm>
              <a:off x="6174025" y="2746067"/>
              <a:ext cx="245110" cy="317500"/>
            </a:xfrm>
            <a:custGeom>
              <a:avLst/>
              <a:gdLst/>
              <a:ahLst/>
              <a:cxnLst/>
              <a:rect l="l" t="t" r="r" b="b"/>
              <a:pathLst>
                <a:path w="245110" h="317500">
                  <a:moveTo>
                    <a:pt x="0" y="317032"/>
                  </a:moveTo>
                  <a:lnTo>
                    <a:pt x="244969" y="0"/>
                  </a:lnTo>
                </a:path>
              </a:pathLst>
            </a:custGeom>
            <a:ln w="2857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26" name="object 2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367359" y="2629168"/>
              <a:ext cx="145210" cy="160045"/>
            </a:xfrm>
            <a:prstGeom prst="rect">
              <a:avLst/>
            </a:prstGeom>
          </p:spPr>
        </p:pic>
      </p:grpSp>
      <p:grpSp>
        <p:nvGrpSpPr>
          <p:cNvPr id="27" name="object 27"/>
          <p:cNvGrpSpPr/>
          <p:nvPr/>
        </p:nvGrpSpPr>
        <p:grpSpPr>
          <a:xfrm>
            <a:off x="4442801" y="3161618"/>
            <a:ext cx="793327" cy="164252"/>
            <a:chOff x="3332100" y="2371213"/>
            <a:chExt cx="594995" cy="123189"/>
          </a:xfrm>
        </p:grpSpPr>
        <p:sp>
          <p:nvSpPr>
            <p:cNvPr id="28" name="object 28"/>
            <p:cNvSpPr/>
            <p:nvPr/>
          </p:nvSpPr>
          <p:spPr>
            <a:xfrm>
              <a:off x="3346387" y="2424074"/>
              <a:ext cx="436880" cy="8890"/>
            </a:xfrm>
            <a:custGeom>
              <a:avLst/>
              <a:gdLst/>
              <a:ahLst/>
              <a:cxnLst/>
              <a:rect l="l" t="t" r="r" b="b"/>
              <a:pathLst>
                <a:path w="436879" h="8889">
                  <a:moveTo>
                    <a:pt x="0" y="0"/>
                  </a:moveTo>
                  <a:lnTo>
                    <a:pt x="436383" y="8615"/>
                  </a:lnTo>
                </a:path>
              </a:pathLst>
            </a:custGeom>
            <a:ln w="2857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29" name="object 2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767552" y="2371213"/>
              <a:ext cx="159157" cy="122953"/>
            </a:xfrm>
            <a:prstGeom prst="rect">
              <a:avLst/>
            </a:prstGeom>
          </p:spPr>
        </p:pic>
      </p:grpSp>
      <p:grpSp>
        <p:nvGrpSpPr>
          <p:cNvPr id="30" name="object 30"/>
          <p:cNvGrpSpPr/>
          <p:nvPr/>
        </p:nvGrpSpPr>
        <p:grpSpPr>
          <a:xfrm>
            <a:off x="7173617" y="3146922"/>
            <a:ext cx="801793" cy="164252"/>
            <a:chOff x="5380212" y="2360191"/>
            <a:chExt cx="601345" cy="123189"/>
          </a:xfrm>
        </p:grpSpPr>
        <p:sp>
          <p:nvSpPr>
            <p:cNvPr id="31" name="object 31"/>
            <p:cNvSpPr/>
            <p:nvPr/>
          </p:nvSpPr>
          <p:spPr>
            <a:xfrm>
              <a:off x="5394499" y="2415399"/>
              <a:ext cx="443230" cy="6350"/>
            </a:xfrm>
            <a:custGeom>
              <a:avLst/>
              <a:gdLst/>
              <a:ahLst/>
              <a:cxnLst/>
              <a:rect l="l" t="t" r="r" b="b"/>
              <a:pathLst>
                <a:path w="443229" h="6350">
                  <a:moveTo>
                    <a:pt x="0" y="0"/>
                  </a:moveTo>
                  <a:lnTo>
                    <a:pt x="442967" y="6272"/>
                  </a:lnTo>
                </a:path>
              </a:pathLst>
            </a:custGeom>
            <a:ln w="2857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32" name="object 3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822511" y="2360191"/>
              <a:ext cx="158906" cy="122961"/>
            </a:xfrm>
            <a:prstGeom prst="rect">
              <a:avLst/>
            </a:prstGeom>
          </p:spPr>
        </p:pic>
      </p:grpSp>
      <p:sp>
        <p:nvSpPr>
          <p:cNvPr id="35" name="object 35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09234" y="1888316"/>
            <a:ext cx="1301325" cy="3703320"/>
            <a:chOff x="1056925" y="1416237"/>
            <a:chExt cx="975994" cy="2777490"/>
          </a:xfrm>
        </p:grpSpPr>
        <p:sp>
          <p:nvSpPr>
            <p:cNvPr id="3" name="object 3"/>
            <p:cNvSpPr/>
            <p:nvPr/>
          </p:nvSpPr>
          <p:spPr>
            <a:xfrm>
              <a:off x="1066450" y="2168990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" name="object 4"/>
            <p:cNvSpPr/>
            <p:nvPr/>
          </p:nvSpPr>
          <p:spPr>
            <a:xfrm>
              <a:off x="1279622" y="1425762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066450" y="1425762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066450" y="1425762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794499" y="2997825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41985" y="5575035"/>
            <a:ext cx="20404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3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37901" y="4972047"/>
            <a:ext cx="796713" cy="913926"/>
          </a:xfrm>
          <a:prstGeom prst="rect">
            <a:avLst/>
          </a:prstGeom>
        </p:spPr>
        <p:txBody>
          <a:bodyPr vert="horz" wrap="square" lIns="0" tIns="97367" rIns="0" bIns="0" rtlCol="0">
            <a:spAutoFit/>
          </a:bodyPr>
          <a:lstStyle/>
          <a:p>
            <a:pPr marR="33019" algn="r">
              <a:spcBef>
                <a:spcPts val="767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  <a:p>
            <a:pPr marR="6773" algn="r">
              <a:spcBef>
                <a:spcPts val="640"/>
              </a:spcBef>
            </a:pPr>
            <a:r>
              <a:rPr sz="2400" spc="-7" dirty="0">
                <a:solidFill>
                  <a:srgbClr val="0000FF"/>
                </a:solidFill>
                <a:latin typeface="Arial MT"/>
                <a:cs typeface="Arial MT"/>
              </a:rPr>
              <a:t>depth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7367" y="72982"/>
            <a:ext cx="4944533" cy="75576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4800" spc="-7" dirty="0"/>
              <a:t>Convolution</a:t>
            </a:r>
            <a:r>
              <a:rPr sz="4800" spc="-120" dirty="0"/>
              <a:t> </a:t>
            </a:r>
            <a:r>
              <a:rPr sz="4800" spc="-7" dirty="0"/>
              <a:t>Layer</a:t>
            </a:r>
            <a:endParaRPr sz="4800"/>
          </a:p>
        </p:txBody>
      </p:sp>
      <p:sp>
        <p:nvSpPr>
          <p:cNvPr id="11" name="object 11"/>
          <p:cNvSpPr txBox="1"/>
          <p:nvPr/>
        </p:nvSpPr>
        <p:spPr>
          <a:xfrm>
            <a:off x="1099001" y="1206477"/>
            <a:ext cx="7947660" cy="50954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3200" spc="-7" dirty="0">
                <a:latin typeface="Arial MT"/>
                <a:cs typeface="Arial MT"/>
              </a:rPr>
              <a:t>32x32x3</a:t>
            </a:r>
            <a:r>
              <a:rPr sz="3200" spc="-33" dirty="0">
                <a:latin typeface="Arial MT"/>
                <a:cs typeface="Arial MT"/>
              </a:rPr>
              <a:t> </a:t>
            </a:r>
            <a:r>
              <a:rPr sz="3200" spc="-7" dirty="0">
                <a:latin typeface="Arial MT"/>
                <a:cs typeface="Arial MT"/>
              </a:rPr>
              <a:t>image</a:t>
            </a:r>
            <a:r>
              <a:rPr sz="3200" spc="-27" dirty="0">
                <a:latin typeface="Arial MT"/>
                <a:cs typeface="Arial MT"/>
              </a:rPr>
              <a:t> </a:t>
            </a:r>
            <a:r>
              <a:rPr sz="3200" dirty="0">
                <a:latin typeface="Arial MT"/>
                <a:cs typeface="Arial MT"/>
              </a:rPr>
              <a:t>-&gt;</a:t>
            </a:r>
            <a:r>
              <a:rPr sz="3200" spc="-27" dirty="0">
                <a:latin typeface="Arial MT"/>
                <a:cs typeface="Arial MT"/>
              </a:rPr>
              <a:t> </a:t>
            </a:r>
            <a:r>
              <a:rPr sz="3200" spc="-7" dirty="0">
                <a:latin typeface="Arial MT"/>
                <a:cs typeface="Arial MT"/>
              </a:rPr>
              <a:t>preserve</a:t>
            </a:r>
            <a:r>
              <a:rPr sz="3200" spc="-27" dirty="0">
                <a:latin typeface="Arial MT"/>
                <a:cs typeface="Arial MT"/>
              </a:rPr>
              <a:t> </a:t>
            </a:r>
            <a:r>
              <a:rPr sz="3200" dirty="0">
                <a:latin typeface="Arial MT"/>
                <a:cs typeface="Arial MT"/>
              </a:rPr>
              <a:t>spatial</a:t>
            </a:r>
            <a:r>
              <a:rPr sz="3200" spc="-33" dirty="0">
                <a:latin typeface="Arial MT"/>
                <a:cs typeface="Arial MT"/>
              </a:rPr>
              <a:t> </a:t>
            </a:r>
            <a:r>
              <a:rPr sz="3200" dirty="0">
                <a:latin typeface="Arial MT"/>
                <a:cs typeface="Arial MT"/>
              </a:rPr>
              <a:t>structure</a:t>
            </a:r>
            <a:endParaRPr sz="32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788534" y="4938840"/>
            <a:ext cx="745913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solidFill>
                  <a:srgbClr val="0000FF"/>
                </a:solidFill>
                <a:latin typeface="Arial MT"/>
                <a:cs typeface="Arial MT"/>
              </a:rPr>
              <a:t>width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348501" y="2918273"/>
            <a:ext cx="86444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solidFill>
                  <a:srgbClr val="0000FF"/>
                </a:solidFill>
                <a:latin typeface="Arial MT"/>
                <a:cs typeface="Arial MT"/>
              </a:rPr>
              <a:t>height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80227" y="1682971"/>
            <a:ext cx="1301325" cy="3703320"/>
            <a:chOff x="1056925" y="1416237"/>
            <a:chExt cx="975994" cy="2777490"/>
          </a:xfrm>
        </p:grpSpPr>
        <p:sp>
          <p:nvSpPr>
            <p:cNvPr id="3" name="object 3"/>
            <p:cNvSpPr/>
            <p:nvPr/>
          </p:nvSpPr>
          <p:spPr>
            <a:xfrm>
              <a:off x="1066450" y="2168990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" name="object 4"/>
            <p:cNvSpPr/>
            <p:nvPr/>
          </p:nvSpPr>
          <p:spPr>
            <a:xfrm>
              <a:off x="1279622" y="1425762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066450" y="1425762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066450" y="1425762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7367" y="72982"/>
            <a:ext cx="4944533" cy="75576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4800" spc="-7" dirty="0"/>
              <a:t>Convolution</a:t>
            </a:r>
            <a:r>
              <a:rPr sz="4800" spc="-120" dirty="0"/>
              <a:t> </a:t>
            </a:r>
            <a:r>
              <a:rPr sz="4800" spc="-7" dirty="0"/>
              <a:t>Layer</a:t>
            </a:r>
            <a:endParaRPr sz="4800"/>
          </a:p>
        </p:txBody>
      </p:sp>
      <p:grpSp>
        <p:nvGrpSpPr>
          <p:cNvPr id="8" name="object 8"/>
          <p:cNvGrpSpPr/>
          <p:nvPr/>
        </p:nvGrpSpPr>
        <p:grpSpPr>
          <a:xfrm>
            <a:off x="5515167" y="3060285"/>
            <a:ext cx="402167" cy="1110825"/>
            <a:chOff x="4136375" y="2295213"/>
            <a:chExt cx="301625" cy="833119"/>
          </a:xfrm>
        </p:grpSpPr>
        <p:sp>
          <p:nvSpPr>
            <p:cNvPr id="9" name="object 9"/>
            <p:cNvSpPr/>
            <p:nvPr/>
          </p:nvSpPr>
          <p:spPr>
            <a:xfrm>
              <a:off x="4145900" y="2455435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4277502" y="2304738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4145900" y="2304738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4145900" y="2304738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body" idx="1"/>
          </p:nvPr>
        </p:nvSpPr>
        <p:spPr>
          <a:xfrm>
            <a:off x="1706163" y="1242890"/>
            <a:ext cx="9703929" cy="4620859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32x32x</a:t>
            </a:r>
            <a:r>
              <a:rPr spc="-7" dirty="0">
                <a:solidFill>
                  <a:srgbClr val="0000FF"/>
                </a:solidFill>
              </a:rPr>
              <a:t>3</a:t>
            </a:r>
            <a:r>
              <a:rPr spc="-67" dirty="0">
                <a:solidFill>
                  <a:srgbClr val="0000FF"/>
                </a:solidFill>
              </a:rPr>
              <a:t> </a:t>
            </a:r>
            <a:r>
              <a:rPr spc="-7" dirty="0"/>
              <a:t>image</a:t>
            </a:r>
          </a:p>
          <a:p>
            <a:pPr>
              <a:spcBef>
                <a:spcPts val="67"/>
              </a:spcBef>
            </a:pPr>
            <a:endParaRPr sz="3733" dirty="0"/>
          </a:p>
          <a:p>
            <a:pPr marR="88051" algn="ctr"/>
            <a:r>
              <a:rPr spc="-7" dirty="0"/>
              <a:t>5x5x</a:t>
            </a:r>
            <a:r>
              <a:rPr spc="-7" dirty="0">
                <a:solidFill>
                  <a:srgbClr val="0000FF"/>
                </a:solidFill>
              </a:rPr>
              <a:t>3</a:t>
            </a:r>
            <a:r>
              <a:rPr spc="-67" dirty="0">
                <a:solidFill>
                  <a:srgbClr val="0000FF"/>
                </a:solidFill>
              </a:rPr>
              <a:t> </a:t>
            </a:r>
            <a:r>
              <a:rPr spc="-7" dirty="0"/>
              <a:t>filter</a:t>
            </a:r>
          </a:p>
          <a:p>
            <a:pPr marL="1711917">
              <a:spcBef>
                <a:spcPts val="2067"/>
              </a:spcBef>
            </a:pPr>
            <a:r>
              <a:rPr spc="-7" dirty="0"/>
              <a:t>32</a:t>
            </a:r>
            <a:endParaRPr dirty="0"/>
          </a:p>
          <a:p>
            <a:pPr marL="5945145">
              <a:spcBef>
                <a:spcPts val="2107"/>
              </a:spcBef>
            </a:pPr>
            <a:r>
              <a:rPr b="1" spc="-7" dirty="0">
                <a:latin typeface="Arial"/>
                <a:cs typeface="Arial"/>
              </a:rPr>
              <a:t>Convolve</a:t>
            </a:r>
            <a:r>
              <a:rPr b="1" spc="-20" dirty="0">
                <a:latin typeface="Arial"/>
                <a:cs typeface="Arial"/>
              </a:rPr>
              <a:t> </a:t>
            </a:r>
            <a:r>
              <a:rPr spc="-7" dirty="0"/>
              <a:t>the</a:t>
            </a:r>
            <a:r>
              <a:rPr spc="-27" dirty="0"/>
              <a:t> </a:t>
            </a:r>
            <a:r>
              <a:rPr spc="-7" dirty="0"/>
              <a:t>filter</a:t>
            </a:r>
            <a:r>
              <a:rPr spc="-27" dirty="0"/>
              <a:t> </a:t>
            </a:r>
            <a:r>
              <a:rPr spc="-7" dirty="0"/>
              <a:t>with</a:t>
            </a:r>
            <a:r>
              <a:rPr spc="-27" dirty="0"/>
              <a:t> </a:t>
            </a:r>
            <a:r>
              <a:rPr spc="-7" dirty="0"/>
              <a:t>the</a:t>
            </a:r>
            <a:r>
              <a:rPr spc="-20" dirty="0"/>
              <a:t> </a:t>
            </a:r>
            <a:r>
              <a:rPr spc="-7" dirty="0"/>
              <a:t>image</a:t>
            </a:r>
            <a:endParaRPr dirty="0">
              <a:latin typeface="Arial"/>
              <a:cs typeface="Arial"/>
            </a:endParaRPr>
          </a:p>
          <a:p>
            <a:pPr marL="5945145" marR="24553"/>
            <a:r>
              <a:rPr spc="-7" dirty="0"/>
              <a:t>i.e. </a:t>
            </a:r>
            <a:r>
              <a:rPr dirty="0"/>
              <a:t>“slide </a:t>
            </a:r>
            <a:r>
              <a:rPr spc="-7" dirty="0"/>
              <a:t>over the image </a:t>
            </a:r>
            <a:r>
              <a:rPr spc="-20" dirty="0"/>
              <a:t>spatially, </a:t>
            </a:r>
            <a:r>
              <a:rPr spc="-660" dirty="0"/>
              <a:t> </a:t>
            </a:r>
            <a:r>
              <a:rPr dirty="0"/>
              <a:t>computing</a:t>
            </a:r>
            <a:r>
              <a:rPr spc="-20" dirty="0"/>
              <a:t> </a:t>
            </a:r>
            <a:r>
              <a:rPr spc="-7" dirty="0"/>
              <a:t>dot</a:t>
            </a:r>
            <a:r>
              <a:rPr spc="-13" dirty="0"/>
              <a:t> </a:t>
            </a:r>
            <a:r>
              <a:rPr spc="-7" dirty="0"/>
              <a:t>products”</a:t>
            </a:r>
            <a:endParaRPr lang="en-GB" dirty="0"/>
          </a:p>
          <a:p>
            <a:pPr marL="359824">
              <a:spcBef>
                <a:spcPts val="1233"/>
              </a:spcBef>
            </a:pPr>
            <a:r>
              <a:rPr lang="en-GB" dirty="0"/>
              <a:t>     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882574-98F2-0FDF-601C-2ABFA8B587E7}"/>
              </a:ext>
            </a:extLst>
          </p:cNvPr>
          <p:cNvSpPr txBox="1"/>
          <p:nvPr/>
        </p:nvSpPr>
        <p:spPr>
          <a:xfrm>
            <a:off x="3445629" y="471862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32</a:t>
            </a:r>
            <a:endParaRPr lang="en-GB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171832" y="2871100"/>
            <a:ext cx="2530685" cy="1110825"/>
            <a:chOff x="1628874" y="2153324"/>
            <a:chExt cx="1898014" cy="833119"/>
          </a:xfrm>
        </p:grpSpPr>
        <p:sp>
          <p:nvSpPr>
            <p:cNvPr id="3" name="object 3"/>
            <p:cNvSpPr/>
            <p:nvPr/>
          </p:nvSpPr>
          <p:spPr>
            <a:xfrm>
              <a:off x="1638399" y="23135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" name="object 4"/>
            <p:cNvSpPr/>
            <p:nvPr/>
          </p:nvSpPr>
          <p:spPr>
            <a:xfrm>
              <a:off x="1770002" y="21628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638399" y="21628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638399" y="21628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3234649" y="24286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" name="object 8"/>
            <p:cNvSpPr/>
            <p:nvPr/>
          </p:nvSpPr>
          <p:spPr>
            <a:xfrm>
              <a:off x="1745149" y="21830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543367" y="4739641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49217" y="5261816"/>
            <a:ext cx="20404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3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258534" y="170312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1616467" y="1575099"/>
            <a:ext cx="1301325" cy="3703320"/>
            <a:chOff x="1212350" y="1181324"/>
            <a:chExt cx="975994" cy="2777490"/>
          </a:xfrm>
        </p:grpSpPr>
        <p:sp>
          <p:nvSpPr>
            <p:cNvPr id="13" name="object 13"/>
            <p:cNvSpPr/>
            <p:nvPr/>
          </p:nvSpPr>
          <p:spPr>
            <a:xfrm>
              <a:off x="1221875" y="19340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1435047" y="11908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221875" y="11908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221875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029101" y="1105743"/>
            <a:ext cx="4496647" cy="1264363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724617" marR="6773">
              <a:spcBef>
                <a:spcPts val="133"/>
              </a:spcBef>
            </a:pPr>
            <a:r>
              <a:rPr sz="3200" spc="-7" dirty="0">
                <a:solidFill>
                  <a:srgbClr val="FF0000"/>
                </a:solidFill>
                <a:latin typeface="Arial MT"/>
                <a:cs typeface="Arial MT"/>
              </a:rPr>
              <a:t>32x32x3</a:t>
            </a:r>
            <a:r>
              <a:rPr sz="3200" spc="-127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3200" spc="-7" dirty="0">
                <a:solidFill>
                  <a:srgbClr val="FF0000"/>
                </a:solidFill>
                <a:latin typeface="Arial MT"/>
                <a:cs typeface="Arial MT"/>
              </a:rPr>
              <a:t>image </a:t>
            </a:r>
            <a:r>
              <a:rPr sz="3200" spc="-867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3200" spc="-7" dirty="0">
                <a:solidFill>
                  <a:srgbClr val="0000FF"/>
                </a:solidFill>
                <a:latin typeface="Arial MT"/>
                <a:cs typeface="Arial MT"/>
              </a:rPr>
              <a:t>5x5x3</a:t>
            </a:r>
            <a:r>
              <a:rPr sz="3200" spc="-27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3200" spc="-7" dirty="0">
                <a:solidFill>
                  <a:srgbClr val="0000FF"/>
                </a:solidFill>
                <a:latin typeface="Arial MT"/>
                <a:cs typeface="Arial MT"/>
              </a:rPr>
              <a:t>filter</a:t>
            </a:r>
            <a:endParaRPr sz="3200" dirty="0">
              <a:latin typeface="Arial MT"/>
              <a:cs typeface="Arial MT"/>
            </a:endParaRPr>
          </a:p>
          <a:p>
            <a:pPr marL="16933">
              <a:lnSpc>
                <a:spcPts val="2047"/>
              </a:lnSpc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 dirty="0">
              <a:latin typeface="Arial MT"/>
              <a:cs typeface="Arial MT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2727820" y="1340649"/>
            <a:ext cx="1860973" cy="1376680"/>
            <a:chOff x="2045865" y="1005487"/>
            <a:chExt cx="1395730" cy="1032510"/>
          </a:xfrm>
        </p:grpSpPr>
        <p:sp>
          <p:nvSpPr>
            <p:cNvPr id="19" name="object 19"/>
            <p:cNvSpPr/>
            <p:nvPr/>
          </p:nvSpPr>
          <p:spPr>
            <a:xfrm>
              <a:off x="2404261" y="1010249"/>
              <a:ext cx="929005" cy="220345"/>
            </a:xfrm>
            <a:custGeom>
              <a:avLst/>
              <a:gdLst/>
              <a:ahLst/>
              <a:cxnLst/>
              <a:rect l="l" t="t" r="r" b="b"/>
              <a:pathLst>
                <a:path w="929004" h="220344">
                  <a:moveTo>
                    <a:pt x="928687" y="0"/>
                  </a:moveTo>
                  <a:lnTo>
                    <a:pt x="0" y="219930"/>
                  </a:lnTo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45687" y="30618"/>
                  </a:moveTo>
                  <a:lnTo>
                    <a:pt x="0" y="25270"/>
                  </a:lnTo>
                  <a:lnTo>
                    <a:pt x="38436" y="0"/>
                  </a:lnTo>
                  <a:lnTo>
                    <a:pt x="45687" y="3061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38436" y="0"/>
                  </a:moveTo>
                  <a:lnTo>
                    <a:pt x="0" y="25270"/>
                  </a:lnTo>
                  <a:lnTo>
                    <a:pt x="45687" y="30618"/>
                  </a:lnTo>
                  <a:lnTo>
                    <a:pt x="38436" y="0"/>
                  </a:lnTo>
                  <a:close/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2090915" y="1493774"/>
              <a:ext cx="1346200" cy="523240"/>
            </a:xfrm>
            <a:custGeom>
              <a:avLst/>
              <a:gdLst/>
              <a:ahLst/>
              <a:cxnLst/>
              <a:rect l="l" t="t" r="r" b="b"/>
              <a:pathLst>
                <a:path w="1346200" h="523239">
                  <a:moveTo>
                    <a:pt x="1345634" y="0"/>
                  </a:moveTo>
                  <a:lnTo>
                    <a:pt x="0" y="523189"/>
                  </a:lnTo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0" y="30327"/>
                  </a:moveTo>
                  <a:lnTo>
                    <a:pt x="34586" y="0"/>
                  </a:lnTo>
                  <a:lnTo>
                    <a:pt x="45988" y="29326"/>
                  </a:lnTo>
                  <a:lnTo>
                    <a:pt x="0" y="30327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34586" y="0"/>
                  </a:moveTo>
                  <a:lnTo>
                    <a:pt x="0" y="30327"/>
                  </a:lnTo>
                  <a:lnTo>
                    <a:pt x="45988" y="29326"/>
                  </a:lnTo>
                  <a:lnTo>
                    <a:pt x="34586" y="0"/>
                  </a:lnTo>
                  <a:close/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25" name="object 25"/>
          <p:cNvGrpSpPr/>
          <p:nvPr/>
        </p:nvGrpSpPr>
        <p:grpSpPr>
          <a:xfrm>
            <a:off x="4777535" y="3821520"/>
            <a:ext cx="540173" cy="201507"/>
            <a:chOff x="3583151" y="2866140"/>
            <a:chExt cx="405130" cy="151130"/>
          </a:xfrm>
        </p:grpSpPr>
        <p:sp>
          <p:nvSpPr>
            <p:cNvPr id="26" name="object 26"/>
            <p:cNvSpPr/>
            <p:nvPr/>
          </p:nvSpPr>
          <p:spPr>
            <a:xfrm>
              <a:off x="3628621" y="2885719"/>
              <a:ext cx="354965" cy="127000"/>
            </a:xfrm>
            <a:custGeom>
              <a:avLst/>
              <a:gdLst/>
              <a:ahLst/>
              <a:cxnLst/>
              <a:rect l="l" t="t" r="r" b="b"/>
              <a:pathLst>
                <a:path w="354964" h="127000">
                  <a:moveTo>
                    <a:pt x="354478" y="126580"/>
                  </a:moveTo>
                  <a:lnTo>
                    <a:pt x="0" y="0"/>
                  </a:lnTo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3587913" y="2870902"/>
              <a:ext cx="46355" cy="29845"/>
            </a:xfrm>
            <a:custGeom>
              <a:avLst/>
              <a:gdLst/>
              <a:ahLst/>
              <a:cxnLst/>
              <a:rect l="l" t="t" r="r" b="b"/>
              <a:pathLst>
                <a:path w="46354" h="29844">
                  <a:moveTo>
                    <a:pt x="35416" y="29632"/>
                  </a:moveTo>
                  <a:lnTo>
                    <a:pt x="0" y="279"/>
                  </a:lnTo>
                  <a:lnTo>
                    <a:pt x="45998" y="0"/>
                  </a:lnTo>
                  <a:lnTo>
                    <a:pt x="35416" y="2963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3587913" y="2870902"/>
              <a:ext cx="46355" cy="29845"/>
            </a:xfrm>
            <a:custGeom>
              <a:avLst/>
              <a:gdLst/>
              <a:ahLst/>
              <a:cxnLst/>
              <a:rect l="l" t="t" r="r" b="b"/>
              <a:pathLst>
                <a:path w="46354" h="29844">
                  <a:moveTo>
                    <a:pt x="45998" y="0"/>
                  </a:moveTo>
                  <a:lnTo>
                    <a:pt x="0" y="279"/>
                  </a:lnTo>
                  <a:lnTo>
                    <a:pt x="35416" y="29632"/>
                  </a:lnTo>
                  <a:lnTo>
                    <a:pt x="45998" y="0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5525333" y="3750842"/>
            <a:ext cx="6399107" cy="1494426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b="1" dirty="0">
                <a:latin typeface="Arial"/>
                <a:cs typeface="Arial"/>
              </a:rPr>
              <a:t>1</a:t>
            </a:r>
            <a:r>
              <a:rPr sz="2400" b="1" spc="-73" dirty="0">
                <a:latin typeface="Arial"/>
                <a:cs typeface="Arial"/>
              </a:rPr>
              <a:t> </a:t>
            </a:r>
            <a:r>
              <a:rPr sz="2400" b="1" spc="-7" dirty="0">
                <a:latin typeface="Arial"/>
                <a:cs typeface="Arial"/>
              </a:rPr>
              <a:t>number:</a:t>
            </a:r>
            <a:endParaRPr sz="2400">
              <a:latin typeface="Arial"/>
              <a:cs typeface="Arial"/>
            </a:endParaRPr>
          </a:p>
          <a:p>
            <a:pPr marL="16933" marR="281086"/>
            <a:r>
              <a:rPr sz="2400" spc="-7" dirty="0">
                <a:latin typeface="Arial MT"/>
                <a:cs typeface="Arial MT"/>
              </a:rPr>
              <a:t>the </a:t>
            </a:r>
            <a:r>
              <a:rPr sz="2400" dirty="0">
                <a:latin typeface="Arial MT"/>
                <a:cs typeface="Arial MT"/>
              </a:rPr>
              <a:t>result </a:t>
            </a:r>
            <a:r>
              <a:rPr sz="2400" spc="-7" dirty="0">
                <a:latin typeface="Arial MT"/>
                <a:cs typeface="Arial MT"/>
              </a:rPr>
              <a:t>of taking </a:t>
            </a:r>
            <a:r>
              <a:rPr sz="2400" dirty="0">
                <a:latin typeface="Arial MT"/>
                <a:cs typeface="Arial MT"/>
              </a:rPr>
              <a:t>a </a:t>
            </a:r>
            <a:r>
              <a:rPr sz="2400" spc="-7" dirty="0">
                <a:latin typeface="Arial MT"/>
                <a:cs typeface="Arial MT"/>
              </a:rPr>
              <a:t>dot product between the </a:t>
            </a:r>
            <a:r>
              <a:rPr sz="2400" spc="-653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filter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and</a:t>
            </a:r>
            <a:r>
              <a:rPr sz="2400" spc="-13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a</a:t>
            </a:r>
            <a:r>
              <a:rPr sz="2400" spc="-13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small</a:t>
            </a:r>
            <a:r>
              <a:rPr sz="2400" spc="-13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5x5x3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chunk</a:t>
            </a:r>
            <a:r>
              <a:rPr sz="2400" spc="-13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of</a:t>
            </a:r>
            <a:r>
              <a:rPr sz="2400" spc="-13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the</a:t>
            </a:r>
            <a:r>
              <a:rPr sz="2400" spc="-13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image</a:t>
            </a:r>
            <a:endParaRPr sz="2400">
              <a:latin typeface="Arial MT"/>
              <a:cs typeface="Arial MT"/>
            </a:endParaRPr>
          </a:p>
          <a:p>
            <a:pPr marL="16933"/>
            <a:r>
              <a:rPr sz="2400" dirty="0">
                <a:latin typeface="Arial MT"/>
                <a:cs typeface="Arial MT"/>
              </a:rPr>
              <a:t>(i.e.</a:t>
            </a:r>
            <a:r>
              <a:rPr sz="2400" spc="-27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5*5*3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=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75-dimensional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dot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product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+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bias)</a:t>
            </a:r>
            <a:endParaRPr sz="2400">
              <a:latin typeface="Arial MT"/>
              <a:cs typeface="Arial MT"/>
            </a:endParaRPr>
          </a:p>
        </p:txBody>
      </p:sp>
      <p:pic>
        <p:nvPicPr>
          <p:cNvPr id="30" name="object 3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78767" y="1767068"/>
            <a:ext cx="376400" cy="313665"/>
          </a:xfrm>
          <a:prstGeom prst="rect">
            <a:avLst/>
          </a:prstGeom>
        </p:spPr>
      </p:pic>
      <p:pic>
        <p:nvPicPr>
          <p:cNvPr id="31" name="object 3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622265" y="5381093"/>
            <a:ext cx="1594328" cy="524799"/>
          </a:xfrm>
          <a:prstGeom prst="rect">
            <a:avLst/>
          </a:prstGeom>
        </p:spPr>
      </p:pic>
      <p:sp>
        <p:nvSpPr>
          <p:cNvPr id="34" name="object 34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663832" y="2363100"/>
            <a:ext cx="2530685" cy="1110825"/>
            <a:chOff x="1247874" y="1772324"/>
            <a:chExt cx="1898014" cy="833119"/>
          </a:xfrm>
        </p:grpSpPr>
        <p:sp>
          <p:nvSpPr>
            <p:cNvPr id="3" name="object 3"/>
            <p:cNvSpPr/>
            <p:nvPr/>
          </p:nvSpPr>
          <p:spPr>
            <a:xfrm>
              <a:off x="1257399" y="19325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" name="object 4"/>
            <p:cNvSpPr/>
            <p:nvPr/>
          </p:nvSpPr>
          <p:spPr>
            <a:xfrm>
              <a:off x="1389002" y="17818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257399" y="17818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257399" y="17818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2853649" y="20476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" name="object 8"/>
            <p:cNvSpPr/>
            <p:nvPr/>
          </p:nvSpPr>
          <p:spPr>
            <a:xfrm>
              <a:off x="1364149" y="18020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3029101" y="1975408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49216" y="4583226"/>
            <a:ext cx="1267459" cy="1066958"/>
          </a:xfrm>
          <a:prstGeom prst="rect">
            <a:avLst/>
          </a:prstGeom>
        </p:spPr>
        <p:txBody>
          <a:bodyPr vert="horz" wrap="square" lIns="0" tIns="172719" rIns="0" bIns="0" rtlCol="0">
            <a:spAutoFit/>
          </a:bodyPr>
          <a:lstStyle/>
          <a:p>
            <a:pPr marL="910991">
              <a:spcBef>
                <a:spcPts val="1359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  <a:p>
            <a:pPr marL="16933">
              <a:spcBef>
                <a:spcPts val="1233"/>
              </a:spcBef>
            </a:pPr>
            <a:r>
              <a:rPr sz="2400" dirty="0">
                <a:latin typeface="Arial MT"/>
                <a:cs typeface="Arial MT"/>
              </a:rPr>
              <a:t>3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258534" y="170312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1616467" y="1575099"/>
            <a:ext cx="1301325" cy="3703320"/>
            <a:chOff x="1212350" y="1181324"/>
            <a:chExt cx="975994" cy="2777490"/>
          </a:xfrm>
        </p:grpSpPr>
        <p:sp>
          <p:nvSpPr>
            <p:cNvPr id="13" name="object 13"/>
            <p:cNvSpPr/>
            <p:nvPr/>
          </p:nvSpPr>
          <p:spPr>
            <a:xfrm>
              <a:off x="1221875" y="19340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1435047" y="11908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221875" y="11908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221875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663832" y="2159900"/>
            <a:ext cx="2733885" cy="1314025"/>
            <a:chOff x="1247874" y="1619924"/>
            <a:chExt cx="2050414" cy="985519"/>
          </a:xfrm>
        </p:grpSpPr>
        <p:sp>
          <p:nvSpPr>
            <p:cNvPr id="3" name="object 3"/>
            <p:cNvSpPr/>
            <p:nvPr/>
          </p:nvSpPr>
          <p:spPr>
            <a:xfrm>
              <a:off x="1409799" y="17801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" name="object 4"/>
            <p:cNvSpPr/>
            <p:nvPr/>
          </p:nvSpPr>
          <p:spPr>
            <a:xfrm>
              <a:off x="1541402" y="16294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409799" y="16294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409799" y="16294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3006050" y="18952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" name="object 8"/>
            <p:cNvSpPr/>
            <p:nvPr/>
          </p:nvSpPr>
          <p:spPr>
            <a:xfrm>
              <a:off x="1516549" y="16496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" name="object 9"/>
            <p:cNvSpPr/>
            <p:nvPr/>
          </p:nvSpPr>
          <p:spPr>
            <a:xfrm>
              <a:off x="1257399" y="19325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1389002" y="17818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1257399" y="17818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1257399" y="17818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3" name="object 13"/>
            <p:cNvSpPr/>
            <p:nvPr/>
          </p:nvSpPr>
          <p:spPr>
            <a:xfrm>
              <a:off x="2853649" y="20476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1364149" y="18020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3029101" y="1975408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49216" y="4583226"/>
            <a:ext cx="1267459" cy="1066958"/>
          </a:xfrm>
          <a:prstGeom prst="rect">
            <a:avLst/>
          </a:prstGeom>
        </p:spPr>
        <p:txBody>
          <a:bodyPr vert="horz" wrap="square" lIns="0" tIns="172719" rIns="0" bIns="0" rtlCol="0">
            <a:spAutoFit/>
          </a:bodyPr>
          <a:lstStyle/>
          <a:p>
            <a:pPr marL="910991">
              <a:spcBef>
                <a:spcPts val="1359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  <a:p>
            <a:pPr marL="16933">
              <a:spcBef>
                <a:spcPts val="1233"/>
              </a:spcBef>
            </a:pPr>
            <a:r>
              <a:rPr sz="2400" dirty="0">
                <a:latin typeface="Arial MT"/>
                <a:cs typeface="Arial MT"/>
              </a:rPr>
              <a:t>3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258534" y="170312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grpSp>
        <p:nvGrpSpPr>
          <p:cNvPr id="18" name="object 18"/>
          <p:cNvGrpSpPr/>
          <p:nvPr/>
        </p:nvGrpSpPr>
        <p:grpSpPr>
          <a:xfrm>
            <a:off x="1616467" y="1575099"/>
            <a:ext cx="1301325" cy="3703320"/>
            <a:chOff x="1212350" y="1181324"/>
            <a:chExt cx="975994" cy="2777490"/>
          </a:xfrm>
        </p:grpSpPr>
        <p:sp>
          <p:nvSpPr>
            <p:cNvPr id="19" name="object 19"/>
            <p:cNvSpPr/>
            <p:nvPr/>
          </p:nvSpPr>
          <p:spPr>
            <a:xfrm>
              <a:off x="1221875" y="19340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1435047" y="11908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1221875" y="11908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1221875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663833" y="1936580"/>
            <a:ext cx="2957407" cy="1537547"/>
            <a:chOff x="1247874" y="1452435"/>
            <a:chExt cx="2218055" cy="1153160"/>
          </a:xfrm>
        </p:grpSpPr>
        <p:sp>
          <p:nvSpPr>
            <p:cNvPr id="3" name="object 3"/>
            <p:cNvSpPr/>
            <p:nvPr/>
          </p:nvSpPr>
          <p:spPr>
            <a:xfrm>
              <a:off x="1577288" y="1612658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" name="object 4"/>
            <p:cNvSpPr/>
            <p:nvPr/>
          </p:nvSpPr>
          <p:spPr>
            <a:xfrm>
              <a:off x="1708891" y="1461960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577288" y="1461960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577288" y="1461960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3173539" y="1727760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" name="object 8"/>
            <p:cNvSpPr/>
            <p:nvPr/>
          </p:nvSpPr>
          <p:spPr>
            <a:xfrm>
              <a:off x="1684038" y="1482210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" name="object 9"/>
            <p:cNvSpPr/>
            <p:nvPr/>
          </p:nvSpPr>
          <p:spPr>
            <a:xfrm>
              <a:off x="1409799" y="17801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1541402" y="16294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1409799" y="16294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1409799" y="16294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3" name="object 13"/>
            <p:cNvSpPr/>
            <p:nvPr/>
          </p:nvSpPr>
          <p:spPr>
            <a:xfrm>
              <a:off x="3006050" y="18952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1516549" y="16496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257399" y="19325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389002" y="17818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1257399" y="17818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1257399" y="17818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2853649" y="20476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1364149" y="18020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3029101" y="1975408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649216" y="4583226"/>
            <a:ext cx="1267459" cy="1066958"/>
          </a:xfrm>
          <a:prstGeom prst="rect">
            <a:avLst/>
          </a:prstGeom>
        </p:spPr>
        <p:txBody>
          <a:bodyPr vert="horz" wrap="square" lIns="0" tIns="172719" rIns="0" bIns="0" rtlCol="0">
            <a:spAutoFit/>
          </a:bodyPr>
          <a:lstStyle/>
          <a:p>
            <a:pPr marL="910991">
              <a:spcBef>
                <a:spcPts val="1359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  <a:p>
            <a:pPr marL="16933">
              <a:spcBef>
                <a:spcPts val="1233"/>
              </a:spcBef>
            </a:pPr>
            <a:r>
              <a:rPr sz="2400" dirty="0">
                <a:latin typeface="Arial MT"/>
                <a:cs typeface="Arial MT"/>
              </a:rPr>
              <a:t>3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title"/>
          </p:nvPr>
        </p:nvSpPr>
        <p:spPr>
          <a:xfrm>
            <a:off x="258534" y="170312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grpSp>
        <p:nvGrpSpPr>
          <p:cNvPr id="24" name="object 24"/>
          <p:cNvGrpSpPr/>
          <p:nvPr/>
        </p:nvGrpSpPr>
        <p:grpSpPr>
          <a:xfrm>
            <a:off x="1616467" y="1575099"/>
            <a:ext cx="1301325" cy="3703320"/>
            <a:chOff x="1212350" y="1181324"/>
            <a:chExt cx="975994" cy="2777490"/>
          </a:xfrm>
        </p:grpSpPr>
        <p:sp>
          <p:nvSpPr>
            <p:cNvPr id="25" name="object 25"/>
            <p:cNvSpPr/>
            <p:nvPr/>
          </p:nvSpPr>
          <p:spPr>
            <a:xfrm>
              <a:off x="1221875" y="19340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1435047" y="11908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1221875" y="11908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1221875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663833" y="1550299"/>
            <a:ext cx="3343487" cy="2330027"/>
            <a:chOff x="1247874" y="1162724"/>
            <a:chExt cx="2507615" cy="1747520"/>
          </a:xfrm>
        </p:grpSpPr>
        <p:sp>
          <p:nvSpPr>
            <p:cNvPr id="3" name="object 3"/>
            <p:cNvSpPr/>
            <p:nvPr/>
          </p:nvSpPr>
          <p:spPr>
            <a:xfrm>
              <a:off x="1257399" y="22373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" name="object 4"/>
            <p:cNvSpPr/>
            <p:nvPr/>
          </p:nvSpPr>
          <p:spPr>
            <a:xfrm>
              <a:off x="1389002" y="20866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257399" y="20866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257399" y="20866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1389002" y="2237347"/>
              <a:ext cx="0" cy="663575"/>
            </a:xfrm>
            <a:custGeom>
              <a:avLst/>
              <a:gdLst/>
              <a:ahLst/>
              <a:cxnLst/>
              <a:rect l="l" t="t" r="r" b="b"/>
              <a:pathLst>
                <a:path h="663575">
                  <a:moveTo>
                    <a:pt x="0" y="0"/>
                  </a:moveTo>
                  <a:lnTo>
                    <a:pt x="0" y="358402"/>
                  </a:lnTo>
                </a:path>
                <a:path h="663575">
                  <a:moveTo>
                    <a:pt x="0" y="358402"/>
                  </a:moveTo>
                  <a:lnTo>
                    <a:pt x="0" y="663202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" name="object 8"/>
            <p:cNvSpPr/>
            <p:nvPr/>
          </p:nvSpPr>
          <p:spPr>
            <a:xfrm>
              <a:off x="2853649" y="23524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" name="object 9"/>
            <p:cNvSpPr/>
            <p:nvPr/>
          </p:nvSpPr>
          <p:spPr>
            <a:xfrm>
              <a:off x="1364149" y="21068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1866999" y="13229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1998602" y="11722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1866999" y="11722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3" name="object 13"/>
            <p:cNvSpPr/>
            <p:nvPr/>
          </p:nvSpPr>
          <p:spPr>
            <a:xfrm>
              <a:off x="1866999" y="11722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3463250" y="14380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973749" y="11924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714599" y="14753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1846202" y="13246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1714599" y="13246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1714599" y="13246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3310850" y="15904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1821349" y="13448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1577288" y="1612658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1708891" y="1461960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1577288" y="1461960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5" name="object 25"/>
            <p:cNvSpPr/>
            <p:nvPr/>
          </p:nvSpPr>
          <p:spPr>
            <a:xfrm>
              <a:off x="1577288" y="1461960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3173539" y="1727760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1684038" y="1482210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1409799" y="17801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1541402" y="16294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1409799" y="16294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1409799" y="16294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3006050" y="18952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1516549" y="16496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1257399" y="19325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1389002" y="17818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1257399" y="17818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1257399" y="17818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2853649" y="20476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9" name="object 39"/>
            <p:cNvSpPr/>
            <p:nvPr/>
          </p:nvSpPr>
          <p:spPr>
            <a:xfrm>
              <a:off x="1364149" y="18020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40" name="object 40"/>
          <p:cNvSpPr txBox="1"/>
          <p:nvPr/>
        </p:nvSpPr>
        <p:spPr>
          <a:xfrm>
            <a:off x="3029101" y="1975408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649216" y="4583226"/>
            <a:ext cx="1267459" cy="1066958"/>
          </a:xfrm>
          <a:prstGeom prst="rect">
            <a:avLst/>
          </a:prstGeom>
        </p:spPr>
        <p:txBody>
          <a:bodyPr vert="horz" wrap="square" lIns="0" tIns="172719" rIns="0" bIns="0" rtlCol="0">
            <a:spAutoFit/>
          </a:bodyPr>
          <a:lstStyle/>
          <a:p>
            <a:pPr marL="910991">
              <a:spcBef>
                <a:spcPts val="1359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  <a:p>
            <a:pPr marL="16933">
              <a:spcBef>
                <a:spcPts val="1233"/>
              </a:spcBef>
            </a:pPr>
            <a:r>
              <a:rPr sz="2400" dirty="0">
                <a:latin typeface="Arial MT"/>
                <a:cs typeface="Arial MT"/>
              </a:rPr>
              <a:t>3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2" name="object 42"/>
          <p:cNvSpPr txBox="1">
            <a:spLocks noGrp="1"/>
          </p:cNvSpPr>
          <p:nvPr>
            <p:ph type="title"/>
          </p:nvPr>
        </p:nvSpPr>
        <p:spPr>
          <a:xfrm>
            <a:off x="258534" y="170312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grpSp>
        <p:nvGrpSpPr>
          <p:cNvPr id="43" name="object 43"/>
          <p:cNvGrpSpPr/>
          <p:nvPr/>
        </p:nvGrpSpPr>
        <p:grpSpPr>
          <a:xfrm>
            <a:off x="1616467" y="1575099"/>
            <a:ext cx="1301325" cy="3703320"/>
            <a:chOff x="1212350" y="1181324"/>
            <a:chExt cx="975994" cy="2777490"/>
          </a:xfrm>
        </p:grpSpPr>
        <p:sp>
          <p:nvSpPr>
            <p:cNvPr id="44" name="object 44"/>
            <p:cNvSpPr/>
            <p:nvPr/>
          </p:nvSpPr>
          <p:spPr>
            <a:xfrm>
              <a:off x="1221875" y="19340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1435047" y="11908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1221875" y="11908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1221875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50" name="object 50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07B56-98B3-2A91-3997-2F07F7979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359" y="101174"/>
            <a:ext cx="10515600" cy="756665"/>
          </a:xfrm>
        </p:spPr>
        <p:txBody>
          <a:bodyPr/>
          <a:lstStyle/>
          <a:p>
            <a:r>
              <a:rPr lang="en-GB" dirty="0"/>
              <a:t>Introduction to CNN</a:t>
            </a:r>
          </a:p>
        </p:txBody>
      </p:sp>
      <p:pic>
        <p:nvPicPr>
          <p:cNvPr id="2050" name="Picture 2" descr="Convolutional Neural Networks (CNN): A Comprehensive Guide">
            <a:extLst>
              <a:ext uri="{FF2B5EF4-FFF2-40B4-BE49-F238E27FC236}">
                <a16:creationId xmlns:a16="http://schemas.microsoft.com/office/drawing/2014/main" id="{3EF60ED7-7B55-D37B-8E29-74CAB03BB40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856" y="2486168"/>
            <a:ext cx="10186287" cy="415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BA613F-0F46-50C8-05EC-A3C6FCF26F54}"/>
              </a:ext>
            </a:extLst>
          </p:cNvPr>
          <p:cNvSpPr txBox="1"/>
          <p:nvPr/>
        </p:nvSpPr>
        <p:spPr>
          <a:xfrm>
            <a:off x="753360" y="1131464"/>
            <a:ext cx="105965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2400" dirty="0">
                <a:solidFill>
                  <a:srgbClr val="000000"/>
                </a:solidFill>
                <a:latin typeface="__Source_Sans_3_4d9a39"/>
              </a:rPr>
              <a:t>L</a:t>
            </a:r>
            <a:r>
              <a:rPr lang="en-GB" sz="2400" b="0" i="0" dirty="0">
                <a:solidFill>
                  <a:srgbClr val="000000"/>
                </a:solidFill>
                <a:effectLst/>
                <a:latin typeface="__Source_Sans_3_4d9a39"/>
              </a:rPr>
              <a:t>earns multi-level features and classification in a joint fashion and performs much better than traditional approaches for various image classification and segmentation problems.</a:t>
            </a:r>
            <a:endParaRPr lang="en-GB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D46614-D64F-6865-3344-2012F716E997}"/>
              </a:ext>
            </a:extLst>
          </p:cNvPr>
          <p:cNvSpPr txBox="1"/>
          <p:nvPr/>
        </p:nvSpPr>
        <p:spPr>
          <a:xfrm>
            <a:off x="7202079" y="6571987"/>
            <a:ext cx="1726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GB" sz="1100" dirty="0" err="1">
                <a:solidFill>
                  <a:schemeClr val="bg1">
                    <a:lumMod val="50000"/>
                  </a:schemeClr>
                </a:solidFill>
              </a:rPr>
              <a:t>source:Almabetter</a:t>
            </a:r>
            <a:endParaRPr lang="en-GB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779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171832" y="2871100"/>
            <a:ext cx="2530685" cy="1110825"/>
            <a:chOff x="1628874" y="2153324"/>
            <a:chExt cx="1898014" cy="833119"/>
          </a:xfrm>
        </p:grpSpPr>
        <p:sp>
          <p:nvSpPr>
            <p:cNvPr id="3" name="object 3"/>
            <p:cNvSpPr/>
            <p:nvPr/>
          </p:nvSpPr>
          <p:spPr>
            <a:xfrm>
              <a:off x="1638399" y="2313547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80" h="663575">
                  <a:moveTo>
                    <a:pt x="131602" y="663202"/>
                  </a:moveTo>
                  <a:lnTo>
                    <a:pt x="0" y="663202"/>
                  </a:lnTo>
                  <a:lnTo>
                    <a:pt x="0" y="0"/>
                  </a:lnTo>
                  <a:lnTo>
                    <a:pt x="131602" y="0"/>
                  </a:lnTo>
                  <a:lnTo>
                    <a:pt x="131602" y="66320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" name="object 4"/>
            <p:cNvSpPr/>
            <p:nvPr/>
          </p:nvSpPr>
          <p:spPr>
            <a:xfrm>
              <a:off x="1770002" y="2162849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30" h="814069">
                  <a:moveTo>
                    <a:pt x="0" y="813899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150697" y="663202"/>
                  </a:lnTo>
                  <a:lnTo>
                    <a:pt x="0" y="813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638399" y="2162849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30">
                  <a:moveTo>
                    <a:pt x="131602" y="150697"/>
                  </a:moveTo>
                  <a:lnTo>
                    <a:pt x="0" y="150697"/>
                  </a:lnTo>
                  <a:lnTo>
                    <a:pt x="150697" y="0"/>
                  </a:lnTo>
                  <a:lnTo>
                    <a:pt x="282299" y="0"/>
                  </a:lnTo>
                  <a:lnTo>
                    <a:pt x="131602" y="150697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638399" y="2162849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69">
                  <a:moveTo>
                    <a:pt x="0" y="150697"/>
                  </a:moveTo>
                  <a:lnTo>
                    <a:pt x="150697" y="0"/>
                  </a:lnTo>
                  <a:lnTo>
                    <a:pt x="282299" y="0"/>
                  </a:lnTo>
                  <a:lnTo>
                    <a:pt x="282299" y="663202"/>
                  </a:lnTo>
                  <a:lnTo>
                    <a:pt x="131602" y="813899"/>
                  </a:lnTo>
                  <a:lnTo>
                    <a:pt x="0" y="813899"/>
                  </a:lnTo>
                  <a:lnTo>
                    <a:pt x="0" y="150697"/>
                  </a:lnTo>
                  <a:close/>
                </a:path>
                <a:path w="282575" h="814069">
                  <a:moveTo>
                    <a:pt x="0" y="150697"/>
                  </a:moveTo>
                  <a:lnTo>
                    <a:pt x="131602" y="150697"/>
                  </a:lnTo>
                  <a:lnTo>
                    <a:pt x="282299" y="0"/>
                  </a:lnTo>
                </a:path>
                <a:path w="282575" h="814069">
                  <a:moveTo>
                    <a:pt x="131602" y="150697"/>
                  </a:moveTo>
                  <a:lnTo>
                    <a:pt x="131602" y="813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3234649" y="2428649"/>
              <a:ext cx="282575" cy="282575"/>
            </a:xfrm>
            <a:custGeom>
              <a:avLst/>
              <a:gdLst/>
              <a:ahLst/>
              <a:cxnLst/>
              <a:rect l="l" t="t" r="r" b="b"/>
              <a:pathLst>
                <a:path w="282575" h="282575">
                  <a:moveTo>
                    <a:pt x="141149" y="282299"/>
                  </a:moveTo>
                  <a:lnTo>
                    <a:pt x="96535" y="275104"/>
                  </a:lnTo>
                  <a:lnTo>
                    <a:pt x="57788" y="255066"/>
                  </a:lnTo>
                  <a:lnTo>
                    <a:pt x="27233" y="224511"/>
                  </a:lnTo>
                  <a:lnTo>
                    <a:pt x="7195" y="185764"/>
                  </a:lnTo>
                  <a:lnTo>
                    <a:pt x="0" y="141149"/>
                  </a:lnTo>
                  <a:lnTo>
                    <a:pt x="7195" y="96535"/>
                  </a:lnTo>
                  <a:lnTo>
                    <a:pt x="27233" y="57788"/>
                  </a:lnTo>
                  <a:lnTo>
                    <a:pt x="57788" y="27233"/>
                  </a:lnTo>
                  <a:lnTo>
                    <a:pt x="96535" y="7195"/>
                  </a:lnTo>
                  <a:lnTo>
                    <a:pt x="141149" y="0"/>
                  </a:lnTo>
                  <a:lnTo>
                    <a:pt x="168815" y="2737"/>
                  </a:lnTo>
                  <a:lnTo>
                    <a:pt x="219460" y="23714"/>
                  </a:lnTo>
                  <a:lnTo>
                    <a:pt x="258585" y="62839"/>
                  </a:lnTo>
                  <a:lnTo>
                    <a:pt x="279562" y="113484"/>
                  </a:lnTo>
                  <a:lnTo>
                    <a:pt x="282299" y="141149"/>
                  </a:lnTo>
                  <a:lnTo>
                    <a:pt x="275104" y="185764"/>
                  </a:lnTo>
                  <a:lnTo>
                    <a:pt x="255066" y="224511"/>
                  </a:lnTo>
                  <a:lnTo>
                    <a:pt x="224511" y="255066"/>
                  </a:lnTo>
                  <a:lnTo>
                    <a:pt x="185764" y="275104"/>
                  </a:lnTo>
                  <a:lnTo>
                    <a:pt x="141149" y="2822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" name="object 8"/>
            <p:cNvSpPr/>
            <p:nvPr/>
          </p:nvSpPr>
          <p:spPr>
            <a:xfrm>
              <a:off x="1745149" y="2183099"/>
              <a:ext cx="1772285" cy="786130"/>
            </a:xfrm>
            <a:custGeom>
              <a:avLst/>
              <a:gdLst/>
              <a:ahLst/>
              <a:cxnLst/>
              <a:rect l="l" t="t" r="r" b="b"/>
              <a:pathLst>
                <a:path w="1772285" h="786130">
                  <a:moveTo>
                    <a:pt x="1489499" y="386699"/>
                  </a:moveTo>
                  <a:lnTo>
                    <a:pt x="1496695" y="342085"/>
                  </a:lnTo>
                  <a:lnTo>
                    <a:pt x="1516733" y="303338"/>
                  </a:lnTo>
                  <a:lnTo>
                    <a:pt x="1547288" y="272783"/>
                  </a:lnTo>
                  <a:lnTo>
                    <a:pt x="1586035" y="252745"/>
                  </a:lnTo>
                  <a:lnTo>
                    <a:pt x="1630649" y="245549"/>
                  </a:lnTo>
                  <a:lnTo>
                    <a:pt x="1684665" y="256294"/>
                  </a:lnTo>
                  <a:lnTo>
                    <a:pt x="1730458" y="286891"/>
                  </a:lnTo>
                  <a:lnTo>
                    <a:pt x="1761055" y="332684"/>
                  </a:lnTo>
                  <a:lnTo>
                    <a:pt x="1771799" y="386699"/>
                  </a:lnTo>
                  <a:lnTo>
                    <a:pt x="1764604" y="431314"/>
                  </a:lnTo>
                  <a:lnTo>
                    <a:pt x="1744566" y="470061"/>
                  </a:lnTo>
                  <a:lnTo>
                    <a:pt x="1714011" y="500616"/>
                  </a:lnTo>
                  <a:lnTo>
                    <a:pt x="1675264" y="520654"/>
                  </a:lnTo>
                  <a:lnTo>
                    <a:pt x="1630649" y="527849"/>
                  </a:lnTo>
                  <a:lnTo>
                    <a:pt x="1586035" y="520654"/>
                  </a:lnTo>
                  <a:lnTo>
                    <a:pt x="1547288" y="500616"/>
                  </a:lnTo>
                  <a:lnTo>
                    <a:pt x="1516733" y="470061"/>
                  </a:lnTo>
                  <a:lnTo>
                    <a:pt x="1496695" y="431314"/>
                  </a:lnTo>
                  <a:lnTo>
                    <a:pt x="1489499" y="386699"/>
                  </a:lnTo>
                  <a:close/>
                </a:path>
                <a:path w="1772285" h="786130">
                  <a:moveTo>
                    <a:pt x="0" y="785699"/>
                  </a:moveTo>
                  <a:lnTo>
                    <a:pt x="1489499" y="386699"/>
                  </a:lnTo>
                </a:path>
                <a:path w="1772285" h="786130">
                  <a:moveTo>
                    <a:pt x="19499" y="149399"/>
                  </a:moveTo>
                  <a:lnTo>
                    <a:pt x="1489499" y="386699"/>
                  </a:lnTo>
                </a:path>
                <a:path w="1772285" h="786130">
                  <a:moveTo>
                    <a:pt x="155699" y="0"/>
                  </a:moveTo>
                  <a:lnTo>
                    <a:pt x="1489499" y="386699"/>
                  </a:lnTo>
                </a:path>
                <a:path w="1772285" h="786130">
                  <a:moveTo>
                    <a:pt x="181799" y="636299"/>
                  </a:moveTo>
                  <a:lnTo>
                    <a:pt x="1489499" y="3866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543367" y="4739641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49217" y="5261816"/>
            <a:ext cx="20404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3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258534" y="170312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grpSp>
        <p:nvGrpSpPr>
          <p:cNvPr id="12" name="object 12"/>
          <p:cNvGrpSpPr/>
          <p:nvPr/>
        </p:nvGrpSpPr>
        <p:grpSpPr>
          <a:xfrm>
            <a:off x="1616467" y="1575099"/>
            <a:ext cx="1301325" cy="3703320"/>
            <a:chOff x="1212350" y="1181324"/>
            <a:chExt cx="975994" cy="2777490"/>
          </a:xfrm>
        </p:grpSpPr>
        <p:sp>
          <p:nvSpPr>
            <p:cNvPr id="13" name="object 13"/>
            <p:cNvSpPr/>
            <p:nvPr/>
          </p:nvSpPr>
          <p:spPr>
            <a:xfrm>
              <a:off x="1221875" y="1934077"/>
              <a:ext cx="213360" cy="2014855"/>
            </a:xfrm>
            <a:custGeom>
              <a:avLst/>
              <a:gdLst/>
              <a:ahLst/>
              <a:cxnLst/>
              <a:rect l="l" t="t" r="r" b="b"/>
              <a:pathLst>
                <a:path w="213359" h="2014854">
                  <a:moveTo>
                    <a:pt x="213171" y="2014671"/>
                  </a:moveTo>
                  <a:lnTo>
                    <a:pt x="0" y="2014671"/>
                  </a:lnTo>
                  <a:lnTo>
                    <a:pt x="0" y="0"/>
                  </a:lnTo>
                  <a:lnTo>
                    <a:pt x="213171" y="0"/>
                  </a:lnTo>
                  <a:lnTo>
                    <a:pt x="213171" y="2014671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1435047" y="1190849"/>
              <a:ext cx="743585" cy="2758440"/>
            </a:xfrm>
            <a:custGeom>
              <a:avLst/>
              <a:gdLst/>
              <a:ahLst/>
              <a:cxnLst/>
              <a:rect l="l" t="t" r="r" b="b"/>
              <a:pathLst>
                <a:path w="743585" h="2758440">
                  <a:moveTo>
                    <a:pt x="0" y="2757899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743227" y="2014671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221875" y="1190849"/>
              <a:ext cx="956944" cy="743585"/>
            </a:xfrm>
            <a:custGeom>
              <a:avLst/>
              <a:gdLst/>
              <a:ahLst/>
              <a:cxnLst/>
              <a:rect l="l" t="t" r="r" b="b"/>
              <a:pathLst>
                <a:path w="956944" h="743585">
                  <a:moveTo>
                    <a:pt x="213171" y="743227"/>
                  </a:moveTo>
                  <a:lnTo>
                    <a:pt x="0" y="743227"/>
                  </a:lnTo>
                  <a:lnTo>
                    <a:pt x="743227" y="0"/>
                  </a:lnTo>
                  <a:lnTo>
                    <a:pt x="956399" y="0"/>
                  </a:lnTo>
                  <a:lnTo>
                    <a:pt x="213171" y="743227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221875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4" h="2758440">
                  <a:moveTo>
                    <a:pt x="0" y="743227"/>
                  </a:moveTo>
                  <a:lnTo>
                    <a:pt x="743227" y="0"/>
                  </a:lnTo>
                  <a:lnTo>
                    <a:pt x="956399" y="0"/>
                  </a:lnTo>
                  <a:lnTo>
                    <a:pt x="956399" y="2014671"/>
                  </a:lnTo>
                  <a:lnTo>
                    <a:pt x="213171" y="2757899"/>
                  </a:lnTo>
                  <a:lnTo>
                    <a:pt x="0" y="2757899"/>
                  </a:lnTo>
                  <a:lnTo>
                    <a:pt x="0" y="743227"/>
                  </a:lnTo>
                  <a:close/>
                </a:path>
                <a:path w="956944" h="2758440">
                  <a:moveTo>
                    <a:pt x="0" y="743227"/>
                  </a:moveTo>
                  <a:lnTo>
                    <a:pt x="213171" y="743227"/>
                  </a:lnTo>
                  <a:lnTo>
                    <a:pt x="956399" y="0"/>
                  </a:lnTo>
                </a:path>
                <a:path w="956944" h="2758440">
                  <a:moveTo>
                    <a:pt x="213171" y="743227"/>
                  </a:moveTo>
                  <a:lnTo>
                    <a:pt x="213171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029101" y="1105743"/>
            <a:ext cx="4496647" cy="1264363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724617" marR="6773">
              <a:spcBef>
                <a:spcPts val="133"/>
              </a:spcBef>
            </a:pPr>
            <a:r>
              <a:rPr sz="3200" spc="-7" dirty="0">
                <a:solidFill>
                  <a:srgbClr val="FF0000"/>
                </a:solidFill>
                <a:latin typeface="Arial MT"/>
                <a:cs typeface="Arial MT"/>
              </a:rPr>
              <a:t>32x32x3</a:t>
            </a:r>
            <a:r>
              <a:rPr sz="3200" spc="-127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3200" spc="-7" dirty="0">
                <a:solidFill>
                  <a:srgbClr val="FF0000"/>
                </a:solidFill>
                <a:latin typeface="Arial MT"/>
                <a:cs typeface="Arial MT"/>
              </a:rPr>
              <a:t>image </a:t>
            </a:r>
            <a:r>
              <a:rPr sz="3200" spc="-867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3200" spc="-7" dirty="0">
                <a:solidFill>
                  <a:srgbClr val="0000FF"/>
                </a:solidFill>
                <a:latin typeface="Arial MT"/>
                <a:cs typeface="Arial MT"/>
              </a:rPr>
              <a:t>5x5x3</a:t>
            </a:r>
            <a:r>
              <a:rPr sz="3200" spc="-27" dirty="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sz="3200" spc="-7" dirty="0">
                <a:solidFill>
                  <a:srgbClr val="0000FF"/>
                </a:solidFill>
                <a:latin typeface="Arial MT"/>
                <a:cs typeface="Arial MT"/>
              </a:rPr>
              <a:t>filter</a:t>
            </a:r>
            <a:endParaRPr sz="3200">
              <a:latin typeface="Arial MT"/>
              <a:cs typeface="Arial MT"/>
            </a:endParaRPr>
          </a:p>
          <a:p>
            <a:pPr marL="16933">
              <a:lnSpc>
                <a:spcPts val="2047"/>
              </a:lnSpc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2727820" y="1340649"/>
            <a:ext cx="1860973" cy="1376680"/>
            <a:chOff x="2045865" y="1005487"/>
            <a:chExt cx="1395730" cy="1032510"/>
          </a:xfrm>
        </p:grpSpPr>
        <p:sp>
          <p:nvSpPr>
            <p:cNvPr id="19" name="object 19"/>
            <p:cNvSpPr/>
            <p:nvPr/>
          </p:nvSpPr>
          <p:spPr>
            <a:xfrm>
              <a:off x="2404261" y="1010249"/>
              <a:ext cx="929005" cy="220345"/>
            </a:xfrm>
            <a:custGeom>
              <a:avLst/>
              <a:gdLst/>
              <a:ahLst/>
              <a:cxnLst/>
              <a:rect l="l" t="t" r="r" b="b"/>
              <a:pathLst>
                <a:path w="929004" h="220344">
                  <a:moveTo>
                    <a:pt x="928687" y="0"/>
                  </a:moveTo>
                  <a:lnTo>
                    <a:pt x="0" y="219930"/>
                  </a:lnTo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45687" y="30618"/>
                  </a:moveTo>
                  <a:lnTo>
                    <a:pt x="0" y="25270"/>
                  </a:lnTo>
                  <a:lnTo>
                    <a:pt x="38436" y="0"/>
                  </a:lnTo>
                  <a:lnTo>
                    <a:pt x="45687" y="30618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2362199" y="1214870"/>
              <a:ext cx="45720" cy="31115"/>
            </a:xfrm>
            <a:custGeom>
              <a:avLst/>
              <a:gdLst/>
              <a:ahLst/>
              <a:cxnLst/>
              <a:rect l="l" t="t" r="r" b="b"/>
              <a:pathLst>
                <a:path w="45719" h="31115">
                  <a:moveTo>
                    <a:pt x="38436" y="0"/>
                  </a:moveTo>
                  <a:lnTo>
                    <a:pt x="0" y="25270"/>
                  </a:lnTo>
                  <a:lnTo>
                    <a:pt x="45687" y="30618"/>
                  </a:lnTo>
                  <a:lnTo>
                    <a:pt x="38436" y="0"/>
                  </a:lnTo>
                  <a:close/>
                </a:path>
              </a:pathLst>
            </a:custGeom>
            <a:ln w="9524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2090915" y="1493774"/>
              <a:ext cx="1346200" cy="523240"/>
            </a:xfrm>
            <a:custGeom>
              <a:avLst/>
              <a:gdLst/>
              <a:ahLst/>
              <a:cxnLst/>
              <a:rect l="l" t="t" r="r" b="b"/>
              <a:pathLst>
                <a:path w="1346200" h="523239">
                  <a:moveTo>
                    <a:pt x="1345634" y="0"/>
                  </a:moveTo>
                  <a:lnTo>
                    <a:pt x="0" y="523189"/>
                  </a:lnTo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0" y="30327"/>
                  </a:moveTo>
                  <a:lnTo>
                    <a:pt x="34586" y="0"/>
                  </a:lnTo>
                  <a:lnTo>
                    <a:pt x="45988" y="29326"/>
                  </a:lnTo>
                  <a:lnTo>
                    <a:pt x="0" y="30327"/>
                  </a:lnTo>
                  <a:close/>
                </a:path>
              </a:pathLst>
            </a:custGeom>
            <a:solidFill>
              <a:srgbClr val="0000FF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2050628" y="2002301"/>
              <a:ext cx="46355" cy="30480"/>
            </a:xfrm>
            <a:custGeom>
              <a:avLst/>
              <a:gdLst/>
              <a:ahLst/>
              <a:cxnLst/>
              <a:rect l="l" t="t" r="r" b="b"/>
              <a:pathLst>
                <a:path w="46355" h="30480">
                  <a:moveTo>
                    <a:pt x="34586" y="0"/>
                  </a:moveTo>
                  <a:lnTo>
                    <a:pt x="0" y="30327"/>
                  </a:lnTo>
                  <a:lnTo>
                    <a:pt x="45988" y="29326"/>
                  </a:lnTo>
                  <a:lnTo>
                    <a:pt x="34586" y="0"/>
                  </a:lnTo>
                  <a:close/>
                </a:path>
              </a:pathLst>
            </a:custGeom>
            <a:ln w="9524">
              <a:solidFill>
                <a:srgbClr val="0000FF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25" name="object 25"/>
          <p:cNvGrpSpPr/>
          <p:nvPr/>
        </p:nvGrpSpPr>
        <p:grpSpPr>
          <a:xfrm>
            <a:off x="5295865" y="3403473"/>
            <a:ext cx="3142827" cy="55033"/>
            <a:chOff x="3971899" y="2552604"/>
            <a:chExt cx="2357120" cy="41275"/>
          </a:xfrm>
        </p:grpSpPr>
        <p:sp>
          <p:nvSpPr>
            <p:cNvPr id="26" name="object 26"/>
            <p:cNvSpPr/>
            <p:nvPr/>
          </p:nvSpPr>
          <p:spPr>
            <a:xfrm>
              <a:off x="3971899" y="2573099"/>
              <a:ext cx="2308860" cy="0"/>
            </a:xfrm>
            <a:custGeom>
              <a:avLst/>
              <a:gdLst/>
              <a:ahLst/>
              <a:cxnLst/>
              <a:rect l="l" t="t" r="r" b="b"/>
              <a:pathLst>
                <a:path w="2308860">
                  <a:moveTo>
                    <a:pt x="0" y="0"/>
                  </a:moveTo>
                  <a:lnTo>
                    <a:pt x="23086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6280549" y="255736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0" y="0"/>
                  </a:lnTo>
                  <a:lnTo>
                    <a:pt x="43225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6280549" y="2557367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4" h="31750">
                  <a:moveTo>
                    <a:pt x="0" y="31465"/>
                  </a:moveTo>
                  <a:lnTo>
                    <a:pt x="43225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5220600" y="3699775"/>
            <a:ext cx="3217333" cy="75576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 marR="677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convolve</a:t>
            </a:r>
            <a:r>
              <a:rPr sz="2400" spc="-53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(slide)</a:t>
            </a:r>
            <a:r>
              <a:rPr sz="2400" spc="-47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over</a:t>
            </a:r>
            <a:r>
              <a:rPr sz="2400" spc="-47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all </a:t>
            </a:r>
            <a:r>
              <a:rPr sz="2400" spc="-64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spatial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locations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9420567" y="1575099"/>
            <a:ext cx="1301325" cy="3703320"/>
            <a:chOff x="7065425" y="1181324"/>
            <a:chExt cx="975994" cy="2777490"/>
          </a:xfrm>
        </p:grpSpPr>
        <p:sp>
          <p:nvSpPr>
            <p:cNvPr id="31" name="object 31"/>
            <p:cNvSpPr/>
            <p:nvPr/>
          </p:nvSpPr>
          <p:spPr>
            <a:xfrm>
              <a:off x="7074950" y="2055024"/>
              <a:ext cx="92710" cy="1894205"/>
            </a:xfrm>
            <a:custGeom>
              <a:avLst/>
              <a:gdLst/>
              <a:ahLst/>
              <a:cxnLst/>
              <a:rect l="l" t="t" r="r" b="b"/>
              <a:pathLst>
                <a:path w="92709" h="1894204">
                  <a:moveTo>
                    <a:pt x="92225" y="1893725"/>
                  </a:moveTo>
                  <a:lnTo>
                    <a:pt x="0" y="1893725"/>
                  </a:lnTo>
                  <a:lnTo>
                    <a:pt x="0" y="0"/>
                  </a:lnTo>
                  <a:lnTo>
                    <a:pt x="92225" y="0"/>
                  </a:lnTo>
                  <a:lnTo>
                    <a:pt x="92225" y="1893725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7167176" y="1190849"/>
              <a:ext cx="864235" cy="2758440"/>
            </a:xfrm>
            <a:custGeom>
              <a:avLst/>
              <a:gdLst/>
              <a:ahLst/>
              <a:cxnLst/>
              <a:rect l="l" t="t" r="r" b="b"/>
              <a:pathLst>
                <a:path w="864234" h="2758440">
                  <a:moveTo>
                    <a:pt x="0" y="2757899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864174" y="1893725"/>
                  </a:lnTo>
                  <a:lnTo>
                    <a:pt x="0" y="27578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7074950" y="1190849"/>
              <a:ext cx="956944" cy="864235"/>
            </a:xfrm>
            <a:custGeom>
              <a:avLst/>
              <a:gdLst/>
              <a:ahLst/>
              <a:cxnLst/>
              <a:rect l="l" t="t" r="r" b="b"/>
              <a:pathLst>
                <a:path w="956945" h="864235">
                  <a:moveTo>
                    <a:pt x="92225" y="864174"/>
                  </a:moveTo>
                  <a:lnTo>
                    <a:pt x="0" y="864174"/>
                  </a:lnTo>
                  <a:lnTo>
                    <a:pt x="864174" y="0"/>
                  </a:lnTo>
                  <a:lnTo>
                    <a:pt x="956399" y="0"/>
                  </a:lnTo>
                  <a:lnTo>
                    <a:pt x="92225" y="864174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7074950" y="1190849"/>
              <a:ext cx="956944" cy="2758440"/>
            </a:xfrm>
            <a:custGeom>
              <a:avLst/>
              <a:gdLst/>
              <a:ahLst/>
              <a:cxnLst/>
              <a:rect l="l" t="t" r="r" b="b"/>
              <a:pathLst>
                <a:path w="956945" h="2758440">
                  <a:moveTo>
                    <a:pt x="0" y="864174"/>
                  </a:moveTo>
                  <a:lnTo>
                    <a:pt x="864174" y="0"/>
                  </a:lnTo>
                  <a:lnTo>
                    <a:pt x="956399" y="0"/>
                  </a:lnTo>
                  <a:lnTo>
                    <a:pt x="956399" y="1893725"/>
                  </a:lnTo>
                  <a:lnTo>
                    <a:pt x="92225" y="2757899"/>
                  </a:lnTo>
                  <a:lnTo>
                    <a:pt x="0" y="2757899"/>
                  </a:lnTo>
                  <a:lnTo>
                    <a:pt x="0" y="864174"/>
                  </a:lnTo>
                  <a:close/>
                </a:path>
                <a:path w="956945" h="2758440">
                  <a:moveTo>
                    <a:pt x="0" y="864174"/>
                  </a:moveTo>
                  <a:lnTo>
                    <a:pt x="92225" y="864174"/>
                  </a:lnTo>
                  <a:lnTo>
                    <a:pt x="956399" y="0"/>
                  </a:lnTo>
                </a:path>
                <a:path w="956945" h="2758440">
                  <a:moveTo>
                    <a:pt x="92225" y="864174"/>
                  </a:moveTo>
                  <a:lnTo>
                    <a:pt x="92225" y="27578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9537832" y="783407"/>
            <a:ext cx="216746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b="1" spc="-7" dirty="0">
                <a:solidFill>
                  <a:srgbClr val="0000FF"/>
                </a:solidFill>
                <a:latin typeface="Arial"/>
                <a:cs typeface="Arial"/>
              </a:rPr>
              <a:t>activation</a:t>
            </a:r>
            <a:r>
              <a:rPr sz="2400" b="1" spc="-107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400" b="1" spc="-7" dirty="0">
                <a:solidFill>
                  <a:srgbClr val="0000FF"/>
                </a:solidFill>
                <a:latin typeface="Arial"/>
                <a:cs typeface="Arial"/>
              </a:rPr>
              <a:t>map</a:t>
            </a:r>
            <a:endParaRPr sz="2400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9376626" y="5290947"/>
            <a:ext cx="20404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1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10266638" y="4683375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28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0805838" y="2802059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28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8740" y="1209788"/>
            <a:ext cx="2330027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3x32x32</a:t>
            </a:r>
            <a:r>
              <a:rPr sz="2667" spc="-107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image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408863" y="1888716"/>
            <a:ext cx="1300480" cy="3702473"/>
            <a:chOff x="1056647" y="1416536"/>
            <a:chExt cx="975360" cy="2776855"/>
          </a:xfrm>
        </p:grpSpPr>
        <p:sp>
          <p:nvSpPr>
            <p:cNvPr id="4" name="object 4"/>
            <p:cNvSpPr/>
            <p:nvPr/>
          </p:nvSpPr>
          <p:spPr>
            <a:xfrm>
              <a:off x="1066172" y="2169095"/>
              <a:ext cx="213360" cy="2014220"/>
            </a:xfrm>
            <a:custGeom>
              <a:avLst/>
              <a:gdLst/>
              <a:ahLst/>
              <a:cxnLst/>
              <a:rect l="l" t="t" r="r" b="b"/>
              <a:pathLst>
                <a:path w="213359" h="2014220">
                  <a:moveTo>
                    <a:pt x="213116" y="2014147"/>
                  </a:moveTo>
                  <a:lnTo>
                    <a:pt x="0" y="2014147"/>
                  </a:lnTo>
                  <a:lnTo>
                    <a:pt x="0" y="0"/>
                  </a:lnTo>
                  <a:lnTo>
                    <a:pt x="213116" y="0"/>
                  </a:lnTo>
                  <a:lnTo>
                    <a:pt x="213116" y="2014147"/>
                  </a:lnTo>
                  <a:close/>
                </a:path>
              </a:pathLst>
            </a:custGeom>
            <a:solidFill>
              <a:srgbClr val="F4CCCC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279288" y="1426061"/>
              <a:ext cx="743585" cy="2757805"/>
            </a:xfrm>
            <a:custGeom>
              <a:avLst/>
              <a:gdLst/>
              <a:ahLst/>
              <a:cxnLst/>
              <a:rect l="l" t="t" r="r" b="b"/>
              <a:pathLst>
                <a:path w="743585" h="2757804">
                  <a:moveTo>
                    <a:pt x="0" y="2757181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743034" y="2014147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066172" y="1426061"/>
              <a:ext cx="956310" cy="743585"/>
            </a:xfrm>
            <a:custGeom>
              <a:avLst/>
              <a:gdLst/>
              <a:ahLst/>
              <a:cxnLst/>
              <a:rect l="l" t="t" r="r" b="b"/>
              <a:pathLst>
                <a:path w="956310" h="743585">
                  <a:moveTo>
                    <a:pt x="213116" y="743034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956150" y="0"/>
                  </a:lnTo>
                  <a:lnTo>
                    <a:pt x="213116" y="743034"/>
                  </a:lnTo>
                  <a:close/>
                </a:path>
              </a:pathLst>
            </a:custGeom>
            <a:solidFill>
              <a:srgbClr val="F6D6D6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1066172" y="1426061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10" h="2757804">
                  <a:moveTo>
                    <a:pt x="0" y="743034"/>
                  </a:moveTo>
                  <a:lnTo>
                    <a:pt x="743034" y="0"/>
                  </a:lnTo>
                  <a:lnTo>
                    <a:pt x="956150" y="0"/>
                  </a:lnTo>
                  <a:lnTo>
                    <a:pt x="956150" y="2014147"/>
                  </a:lnTo>
                  <a:lnTo>
                    <a:pt x="213116" y="2757181"/>
                  </a:lnTo>
                  <a:lnTo>
                    <a:pt x="0" y="2757181"/>
                  </a:lnTo>
                  <a:lnTo>
                    <a:pt x="0" y="743034"/>
                  </a:lnTo>
                  <a:close/>
                </a:path>
                <a:path w="956310" h="2757804">
                  <a:moveTo>
                    <a:pt x="0" y="743034"/>
                  </a:moveTo>
                  <a:lnTo>
                    <a:pt x="213116" y="743034"/>
                  </a:lnTo>
                  <a:lnTo>
                    <a:pt x="956150" y="0"/>
                  </a:lnTo>
                </a:path>
                <a:path w="956310" h="2757804">
                  <a:moveTo>
                    <a:pt x="213116" y="743034"/>
                  </a:moveTo>
                  <a:lnTo>
                    <a:pt x="213116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2807170" y="4044057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3290588" y="3353529"/>
            <a:ext cx="1623907" cy="146473"/>
            <a:chOff x="2467941" y="2515146"/>
            <a:chExt cx="1217930" cy="109855"/>
          </a:xfrm>
        </p:grpSpPr>
        <p:sp>
          <p:nvSpPr>
            <p:cNvPr id="10" name="object 10"/>
            <p:cNvSpPr/>
            <p:nvPr/>
          </p:nvSpPr>
          <p:spPr>
            <a:xfrm>
              <a:off x="2467941" y="2569800"/>
              <a:ext cx="1090295" cy="0"/>
            </a:xfrm>
            <a:custGeom>
              <a:avLst/>
              <a:gdLst/>
              <a:ahLst/>
              <a:cxnLst/>
              <a:rect l="l" t="t" r="r" b="b"/>
              <a:pathLst>
                <a:path w="1090295">
                  <a:moveTo>
                    <a:pt x="0" y="0"/>
                  </a:moveTo>
                  <a:lnTo>
                    <a:pt x="1089877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545119" y="2515146"/>
              <a:ext cx="140667" cy="109308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9418110" y="1575581"/>
            <a:ext cx="2313940" cy="3702473"/>
            <a:chOff x="7063582" y="1181685"/>
            <a:chExt cx="1735455" cy="2776855"/>
          </a:xfrm>
        </p:grpSpPr>
        <p:sp>
          <p:nvSpPr>
            <p:cNvPr id="13" name="object 13"/>
            <p:cNvSpPr/>
            <p:nvPr/>
          </p:nvSpPr>
          <p:spPr>
            <a:xfrm>
              <a:off x="7073107" y="2055159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7165309" y="1191210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2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2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7073107" y="1191210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7073107" y="1191210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2"/>
                  </a:lnTo>
                  <a:lnTo>
                    <a:pt x="0" y="2757182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2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7223732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7315934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7223732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7223732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7376093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7468294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7376093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7376093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5" name="object 25"/>
            <p:cNvSpPr/>
            <p:nvPr/>
          </p:nvSpPr>
          <p:spPr>
            <a:xfrm>
              <a:off x="752845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762065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752845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752845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768081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777301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768081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768081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783317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7925376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783317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783317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9040512" y="492353"/>
            <a:ext cx="2761827" cy="837964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326805" marR="6773" indent="-310719">
              <a:spcBef>
                <a:spcPts val="133"/>
              </a:spcBef>
            </a:pPr>
            <a:r>
              <a:rPr sz="2667" dirty="0">
                <a:latin typeface="Arial MT"/>
                <a:cs typeface="Arial MT"/>
              </a:rPr>
              <a:t>6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activation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maps, </a:t>
            </a:r>
            <a:r>
              <a:rPr sz="2667" spc="-72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each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1x28x28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777463" y="1416725"/>
            <a:ext cx="2663613" cy="837964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467348" marR="6773" indent="-451262">
              <a:spcBef>
                <a:spcPts val="133"/>
              </a:spcBef>
            </a:pPr>
            <a:r>
              <a:rPr sz="2667" spc="-7" dirty="0">
                <a:latin typeface="Arial MT"/>
                <a:cs typeface="Arial MT"/>
              </a:rPr>
              <a:t>Consider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6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filters, </a:t>
            </a:r>
            <a:r>
              <a:rPr sz="2667" spc="-72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each</a:t>
            </a:r>
            <a:r>
              <a:rPr sz="2667" spc="-3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3x5x5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39" name="object 39"/>
          <p:cNvGrpSpPr/>
          <p:nvPr/>
        </p:nvGrpSpPr>
        <p:grpSpPr>
          <a:xfrm>
            <a:off x="5371606" y="4954584"/>
            <a:ext cx="1978660" cy="1110825"/>
            <a:chOff x="4028704" y="3715937"/>
            <a:chExt cx="1483995" cy="833119"/>
          </a:xfrm>
        </p:grpSpPr>
        <p:sp>
          <p:nvSpPr>
            <p:cNvPr id="40" name="object 40"/>
            <p:cNvSpPr/>
            <p:nvPr/>
          </p:nvSpPr>
          <p:spPr>
            <a:xfrm>
              <a:off x="4038229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4169797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4038229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3" name="object 43"/>
            <p:cNvSpPr/>
            <p:nvPr/>
          </p:nvSpPr>
          <p:spPr>
            <a:xfrm>
              <a:off x="4038229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4" name="object 44"/>
            <p:cNvSpPr/>
            <p:nvPr/>
          </p:nvSpPr>
          <p:spPr>
            <a:xfrm>
              <a:off x="4273329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4404897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4273329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4273329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8" name="object 48"/>
            <p:cNvSpPr/>
            <p:nvPr/>
          </p:nvSpPr>
          <p:spPr>
            <a:xfrm>
              <a:off x="4512248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9" name="object 49"/>
            <p:cNvSpPr/>
            <p:nvPr/>
          </p:nvSpPr>
          <p:spPr>
            <a:xfrm>
              <a:off x="4643817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0" name="object 50"/>
            <p:cNvSpPr/>
            <p:nvPr/>
          </p:nvSpPr>
          <p:spPr>
            <a:xfrm>
              <a:off x="4512248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7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1" name="object 51"/>
            <p:cNvSpPr/>
            <p:nvPr/>
          </p:nvSpPr>
          <p:spPr>
            <a:xfrm>
              <a:off x="4512248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7" y="0"/>
                  </a:lnTo>
                  <a:lnTo>
                    <a:pt x="282227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7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2" name="object 52"/>
            <p:cNvSpPr/>
            <p:nvPr/>
          </p:nvSpPr>
          <p:spPr>
            <a:xfrm>
              <a:off x="4746573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3" name="object 53"/>
            <p:cNvSpPr/>
            <p:nvPr/>
          </p:nvSpPr>
          <p:spPr>
            <a:xfrm>
              <a:off x="487814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4" name="object 54"/>
            <p:cNvSpPr/>
            <p:nvPr/>
          </p:nvSpPr>
          <p:spPr>
            <a:xfrm>
              <a:off x="4746573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5" name="object 55"/>
            <p:cNvSpPr/>
            <p:nvPr/>
          </p:nvSpPr>
          <p:spPr>
            <a:xfrm>
              <a:off x="4746573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6" name="object 56"/>
            <p:cNvSpPr/>
            <p:nvPr/>
          </p:nvSpPr>
          <p:spPr>
            <a:xfrm>
              <a:off x="4981673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7" name="object 57"/>
            <p:cNvSpPr/>
            <p:nvPr/>
          </p:nvSpPr>
          <p:spPr>
            <a:xfrm>
              <a:off x="511324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8" name="object 58"/>
            <p:cNvSpPr/>
            <p:nvPr/>
          </p:nvSpPr>
          <p:spPr>
            <a:xfrm>
              <a:off x="4981673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9" name="object 59"/>
            <p:cNvSpPr/>
            <p:nvPr/>
          </p:nvSpPr>
          <p:spPr>
            <a:xfrm>
              <a:off x="4981673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0" name="object 60"/>
            <p:cNvSpPr/>
            <p:nvPr/>
          </p:nvSpPr>
          <p:spPr>
            <a:xfrm>
              <a:off x="5220593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1" name="object 61"/>
            <p:cNvSpPr/>
            <p:nvPr/>
          </p:nvSpPr>
          <p:spPr>
            <a:xfrm>
              <a:off x="535216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2" name="object 62"/>
            <p:cNvSpPr/>
            <p:nvPr/>
          </p:nvSpPr>
          <p:spPr>
            <a:xfrm>
              <a:off x="5220593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3" name="object 63"/>
            <p:cNvSpPr/>
            <p:nvPr/>
          </p:nvSpPr>
          <p:spPr>
            <a:xfrm>
              <a:off x="5220593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64" name="object 64"/>
          <p:cNvSpPr txBox="1"/>
          <p:nvPr/>
        </p:nvSpPr>
        <p:spPr>
          <a:xfrm>
            <a:off x="4990654" y="2921892"/>
            <a:ext cx="2508673" cy="1019936"/>
          </a:xfrm>
          <a:prstGeom prst="rect">
            <a:avLst/>
          </a:prstGeom>
          <a:ln w="25399">
            <a:solidFill>
              <a:srgbClr val="000000"/>
            </a:solidFill>
          </a:ln>
        </p:spPr>
        <p:txBody>
          <a:bodyPr vert="horz" wrap="square" lIns="0" tIns="34712" rIns="0" bIns="0" rtlCol="0">
            <a:spAutoFit/>
          </a:bodyPr>
          <a:lstStyle/>
          <a:p>
            <a:pPr marL="745048" marR="171869" indent="-565559">
              <a:spcBef>
                <a:spcPts val="272"/>
              </a:spcBef>
            </a:pPr>
            <a:r>
              <a:rPr sz="3200" spc="-7" dirty="0">
                <a:latin typeface="Arial MT"/>
                <a:cs typeface="Arial MT"/>
              </a:rPr>
              <a:t>Convolution  Layer</a:t>
            </a:r>
            <a:endParaRPr sz="3200">
              <a:latin typeface="Arial MT"/>
              <a:cs typeface="Arial MT"/>
            </a:endParaRPr>
          </a:p>
        </p:txBody>
      </p:sp>
      <p:grpSp>
        <p:nvGrpSpPr>
          <p:cNvPr id="65" name="object 65"/>
          <p:cNvGrpSpPr/>
          <p:nvPr/>
        </p:nvGrpSpPr>
        <p:grpSpPr>
          <a:xfrm>
            <a:off x="7653501" y="3449186"/>
            <a:ext cx="1623907" cy="146473"/>
            <a:chOff x="5740126" y="2586889"/>
            <a:chExt cx="1217930" cy="109855"/>
          </a:xfrm>
        </p:grpSpPr>
        <p:sp>
          <p:nvSpPr>
            <p:cNvPr id="66" name="object 66"/>
            <p:cNvSpPr/>
            <p:nvPr/>
          </p:nvSpPr>
          <p:spPr>
            <a:xfrm>
              <a:off x="5740126" y="2641544"/>
              <a:ext cx="1090295" cy="0"/>
            </a:xfrm>
            <a:custGeom>
              <a:avLst/>
              <a:gdLst/>
              <a:ahLst/>
              <a:cxnLst/>
              <a:rect l="l" t="t" r="r" b="b"/>
              <a:pathLst>
                <a:path w="1090295">
                  <a:moveTo>
                    <a:pt x="0" y="0"/>
                  </a:moveTo>
                  <a:lnTo>
                    <a:pt x="1089877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67" name="object 6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17304" y="2586889"/>
              <a:ext cx="140667" cy="109308"/>
            </a:xfrm>
            <a:prstGeom prst="rect">
              <a:avLst/>
            </a:prstGeom>
          </p:spPr>
        </p:pic>
      </p:grpSp>
      <p:grpSp>
        <p:nvGrpSpPr>
          <p:cNvPr id="68" name="object 68"/>
          <p:cNvGrpSpPr/>
          <p:nvPr/>
        </p:nvGrpSpPr>
        <p:grpSpPr>
          <a:xfrm>
            <a:off x="6211997" y="4230657"/>
            <a:ext cx="146473" cy="613833"/>
            <a:chOff x="4658997" y="3172992"/>
            <a:chExt cx="109855" cy="460375"/>
          </a:xfrm>
        </p:grpSpPr>
        <p:sp>
          <p:nvSpPr>
            <p:cNvPr id="69" name="object 69"/>
            <p:cNvSpPr/>
            <p:nvPr/>
          </p:nvSpPr>
          <p:spPr>
            <a:xfrm>
              <a:off x="4713651" y="3300959"/>
              <a:ext cx="0" cy="332740"/>
            </a:xfrm>
            <a:custGeom>
              <a:avLst/>
              <a:gdLst/>
              <a:ahLst/>
              <a:cxnLst/>
              <a:rect l="l" t="t" r="r" b="b"/>
              <a:pathLst>
                <a:path h="332739">
                  <a:moveTo>
                    <a:pt x="0" y="332317"/>
                  </a:moveTo>
                  <a:lnTo>
                    <a:pt x="0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70" name="object 7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58997" y="3172992"/>
              <a:ext cx="109307" cy="140667"/>
            </a:xfrm>
            <a:prstGeom prst="rect">
              <a:avLst/>
            </a:prstGeom>
          </p:spPr>
        </p:pic>
      </p:grpSp>
      <p:sp>
        <p:nvSpPr>
          <p:cNvPr id="71" name="object 71"/>
          <p:cNvSpPr txBox="1">
            <a:spLocks noGrp="1"/>
          </p:cNvSpPr>
          <p:nvPr>
            <p:ph type="title"/>
          </p:nvPr>
        </p:nvSpPr>
        <p:spPr>
          <a:xfrm>
            <a:off x="258534" y="170312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sp>
        <p:nvSpPr>
          <p:cNvPr id="72" name="object 72"/>
          <p:cNvSpPr txBox="1"/>
          <p:nvPr/>
        </p:nvSpPr>
        <p:spPr>
          <a:xfrm>
            <a:off x="3763424" y="5027383"/>
            <a:ext cx="1294553" cy="8079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080"/>
              </a:lnSpc>
            </a:pPr>
            <a:r>
              <a:rPr sz="2667" spc="-7" dirty="0">
                <a:latin typeface="Arial MT"/>
                <a:cs typeface="Arial MT"/>
              </a:rPr>
              <a:t>6x3x5x5</a:t>
            </a:r>
            <a:endParaRPr sz="2667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</a:pPr>
            <a:r>
              <a:rPr sz="2667" spc="-7" dirty="0">
                <a:latin typeface="Arial MT"/>
                <a:cs typeface="Arial MT"/>
              </a:rPr>
              <a:t>filters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2233978" y="5081321"/>
            <a:ext cx="373380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8130578" y="5380425"/>
            <a:ext cx="3792220" cy="8079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3080"/>
              </a:lnSpc>
            </a:pPr>
            <a:r>
              <a:rPr sz="2667" spc="-7" dirty="0">
                <a:latin typeface="Arial MT"/>
                <a:cs typeface="Arial MT"/>
              </a:rPr>
              <a:t>Stack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activations</a:t>
            </a:r>
            <a:r>
              <a:rPr sz="2667" spc="-3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to</a:t>
            </a:r>
            <a:r>
              <a:rPr sz="2667" spc="-3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get</a:t>
            </a:r>
            <a:r>
              <a:rPr sz="2667" spc="-2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a</a:t>
            </a:r>
            <a:endParaRPr sz="2667">
              <a:latin typeface="Arial MT"/>
              <a:cs typeface="Arial MT"/>
            </a:endParaRPr>
          </a:p>
          <a:p>
            <a:pPr marL="185415"/>
            <a:r>
              <a:rPr sz="2667" spc="-7" dirty="0">
                <a:latin typeface="Arial MT"/>
                <a:cs typeface="Arial MT"/>
              </a:rPr>
              <a:t>6x28x28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output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image!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60903" y="5577754"/>
            <a:ext cx="2571327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0463" algn="ctr">
              <a:lnSpc>
                <a:spcPts val="2787"/>
              </a:lnSpc>
            </a:pPr>
            <a:r>
              <a:rPr sz="2400" dirty="0">
                <a:latin typeface="Arial MT"/>
                <a:cs typeface="Arial MT"/>
              </a:rPr>
              <a:t>3</a:t>
            </a:r>
          </a:p>
        </p:txBody>
      </p:sp>
      <p:sp>
        <p:nvSpPr>
          <p:cNvPr id="78" name="object 78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 dirty="0">
              <a:latin typeface="Arial MT"/>
              <a:cs typeface="Arial MT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8531373" y="6436800"/>
            <a:ext cx="478367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799">
              <a:lnSpc>
                <a:spcPts val="3167"/>
              </a:lnSpc>
            </a:pPr>
            <a:fld id="{81D60167-4931-47E6-BA6A-407CBD079E47}" type="slidenum">
              <a:rPr sz="2667" dirty="0">
                <a:solidFill>
                  <a:srgbClr val="FFFFFF"/>
                </a:solidFill>
                <a:latin typeface="Arial MT"/>
                <a:cs typeface="Arial MT"/>
              </a:rPr>
              <a:pPr marL="50799">
                <a:lnSpc>
                  <a:spcPts val="3167"/>
                </a:lnSpc>
              </a:pPr>
              <a:t>21</a:t>
            </a:fld>
            <a:endParaRPr sz="2667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8740" y="1209788"/>
            <a:ext cx="2330027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3x32x32</a:t>
            </a:r>
            <a:r>
              <a:rPr sz="2667" spc="-107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image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408863" y="1888716"/>
            <a:ext cx="1300480" cy="3702473"/>
            <a:chOff x="1056647" y="1416536"/>
            <a:chExt cx="975360" cy="2776855"/>
          </a:xfrm>
        </p:grpSpPr>
        <p:sp>
          <p:nvSpPr>
            <p:cNvPr id="4" name="object 4"/>
            <p:cNvSpPr/>
            <p:nvPr/>
          </p:nvSpPr>
          <p:spPr>
            <a:xfrm>
              <a:off x="1066172" y="2169095"/>
              <a:ext cx="213360" cy="2014220"/>
            </a:xfrm>
            <a:custGeom>
              <a:avLst/>
              <a:gdLst/>
              <a:ahLst/>
              <a:cxnLst/>
              <a:rect l="l" t="t" r="r" b="b"/>
              <a:pathLst>
                <a:path w="213359" h="2014220">
                  <a:moveTo>
                    <a:pt x="213116" y="2014147"/>
                  </a:moveTo>
                  <a:lnTo>
                    <a:pt x="0" y="2014147"/>
                  </a:lnTo>
                  <a:lnTo>
                    <a:pt x="0" y="0"/>
                  </a:lnTo>
                  <a:lnTo>
                    <a:pt x="213116" y="0"/>
                  </a:lnTo>
                  <a:lnTo>
                    <a:pt x="213116" y="2014147"/>
                  </a:lnTo>
                  <a:close/>
                </a:path>
              </a:pathLst>
            </a:custGeom>
            <a:solidFill>
              <a:srgbClr val="F4CCCC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279288" y="1426061"/>
              <a:ext cx="743585" cy="2757805"/>
            </a:xfrm>
            <a:custGeom>
              <a:avLst/>
              <a:gdLst/>
              <a:ahLst/>
              <a:cxnLst/>
              <a:rect l="l" t="t" r="r" b="b"/>
              <a:pathLst>
                <a:path w="743585" h="2757804">
                  <a:moveTo>
                    <a:pt x="0" y="2757181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743034" y="2014147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066172" y="1426061"/>
              <a:ext cx="956310" cy="743585"/>
            </a:xfrm>
            <a:custGeom>
              <a:avLst/>
              <a:gdLst/>
              <a:ahLst/>
              <a:cxnLst/>
              <a:rect l="l" t="t" r="r" b="b"/>
              <a:pathLst>
                <a:path w="956310" h="743585">
                  <a:moveTo>
                    <a:pt x="213116" y="743034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956150" y="0"/>
                  </a:lnTo>
                  <a:lnTo>
                    <a:pt x="213116" y="743034"/>
                  </a:lnTo>
                  <a:close/>
                </a:path>
              </a:pathLst>
            </a:custGeom>
            <a:solidFill>
              <a:srgbClr val="F6D6D6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1066172" y="1426061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10" h="2757804">
                  <a:moveTo>
                    <a:pt x="0" y="743034"/>
                  </a:moveTo>
                  <a:lnTo>
                    <a:pt x="743034" y="0"/>
                  </a:lnTo>
                  <a:lnTo>
                    <a:pt x="956150" y="0"/>
                  </a:lnTo>
                  <a:lnTo>
                    <a:pt x="956150" y="2014147"/>
                  </a:lnTo>
                  <a:lnTo>
                    <a:pt x="213116" y="2757181"/>
                  </a:lnTo>
                  <a:lnTo>
                    <a:pt x="0" y="2757181"/>
                  </a:lnTo>
                  <a:lnTo>
                    <a:pt x="0" y="743034"/>
                  </a:lnTo>
                  <a:close/>
                </a:path>
                <a:path w="956310" h="2757804">
                  <a:moveTo>
                    <a:pt x="0" y="743034"/>
                  </a:moveTo>
                  <a:lnTo>
                    <a:pt x="213116" y="743034"/>
                  </a:lnTo>
                  <a:lnTo>
                    <a:pt x="956150" y="0"/>
                  </a:lnTo>
                </a:path>
                <a:path w="956310" h="2757804">
                  <a:moveTo>
                    <a:pt x="213116" y="743034"/>
                  </a:moveTo>
                  <a:lnTo>
                    <a:pt x="213116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2807170" y="4044057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3290588" y="3353529"/>
            <a:ext cx="1623907" cy="146473"/>
            <a:chOff x="2467941" y="2515146"/>
            <a:chExt cx="1217930" cy="109855"/>
          </a:xfrm>
        </p:grpSpPr>
        <p:sp>
          <p:nvSpPr>
            <p:cNvPr id="10" name="object 10"/>
            <p:cNvSpPr/>
            <p:nvPr/>
          </p:nvSpPr>
          <p:spPr>
            <a:xfrm>
              <a:off x="2467941" y="2569800"/>
              <a:ext cx="1090295" cy="0"/>
            </a:xfrm>
            <a:custGeom>
              <a:avLst/>
              <a:gdLst/>
              <a:ahLst/>
              <a:cxnLst/>
              <a:rect l="l" t="t" r="r" b="b"/>
              <a:pathLst>
                <a:path w="1090295">
                  <a:moveTo>
                    <a:pt x="0" y="0"/>
                  </a:moveTo>
                  <a:lnTo>
                    <a:pt x="1089877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545119" y="2515146"/>
              <a:ext cx="140667" cy="109308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9418110" y="1575581"/>
            <a:ext cx="2313940" cy="3702473"/>
            <a:chOff x="7063582" y="1181685"/>
            <a:chExt cx="1735455" cy="2776855"/>
          </a:xfrm>
        </p:grpSpPr>
        <p:sp>
          <p:nvSpPr>
            <p:cNvPr id="13" name="object 13"/>
            <p:cNvSpPr/>
            <p:nvPr/>
          </p:nvSpPr>
          <p:spPr>
            <a:xfrm>
              <a:off x="7073107" y="2055159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7165309" y="1191210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2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2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7073107" y="1191210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7073107" y="1191210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2"/>
                  </a:lnTo>
                  <a:lnTo>
                    <a:pt x="0" y="2757182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2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7223732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7315934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7223732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7223732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7376093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7468294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7376093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7376093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5" name="object 25"/>
            <p:cNvSpPr/>
            <p:nvPr/>
          </p:nvSpPr>
          <p:spPr>
            <a:xfrm>
              <a:off x="752845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762065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752845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752845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768081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777301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768081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768081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783317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7925376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783317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783317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37" name="object 37"/>
          <p:cNvSpPr txBox="1"/>
          <p:nvPr/>
        </p:nvSpPr>
        <p:spPr>
          <a:xfrm>
            <a:off x="9040512" y="492353"/>
            <a:ext cx="2761827" cy="837964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326805" marR="6773" indent="-310719">
              <a:spcBef>
                <a:spcPts val="133"/>
              </a:spcBef>
            </a:pPr>
            <a:r>
              <a:rPr sz="2667" dirty="0">
                <a:latin typeface="Arial MT"/>
                <a:cs typeface="Arial MT"/>
              </a:rPr>
              <a:t>6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activation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maps, </a:t>
            </a:r>
            <a:r>
              <a:rPr sz="2667" spc="-72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each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1x28x28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383559" y="1215139"/>
            <a:ext cx="3455247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latin typeface="Arial MT"/>
                <a:cs typeface="Arial MT"/>
              </a:rPr>
              <a:t>Also</a:t>
            </a:r>
            <a:r>
              <a:rPr sz="2667" spc="-5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6-dim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bias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vector: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39" name="object 39"/>
          <p:cNvGrpSpPr/>
          <p:nvPr/>
        </p:nvGrpSpPr>
        <p:grpSpPr>
          <a:xfrm>
            <a:off x="5371606" y="4954584"/>
            <a:ext cx="1978660" cy="1110825"/>
            <a:chOff x="4028704" y="3715937"/>
            <a:chExt cx="1483995" cy="833119"/>
          </a:xfrm>
        </p:grpSpPr>
        <p:sp>
          <p:nvSpPr>
            <p:cNvPr id="40" name="object 40"/>
            <p:cNvSpPr/>
            <p:nvPr/>
          </p:nvSpPr>
          <p:spPr>
            <a:xfrm>
              <a:off x="4038229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4169797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4038229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3" name="object 43"/>
            <p:cNvSpPr/>
            <p:nvPr/>
          </p:nvSpPr>
          <p:spPr>
            <a:xfrm>
              <a:off x="4038229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4" name="object 44"/>
            <p:cNvSpPr/>
            <p:nvPr/>
          </p:nvSpPr>
          <p:spPr>
            <a:xfrm>
              <a:off x="4273329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4404897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4273329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4273329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8" name="object 48"/>
            <p:cNvSpPr/>
            <p:nvPr/>
          </p:nvSpPr>
          <p:spPr>
            <a:xfrm>
              <a:off x="4512248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9" name="object 49"/>
            <p:cNvSpPr/>
            <p:nvPr/>
          </p:nvSpPr>
          <p:spPr>
            <a:xfrm>
              <a:off x="4643817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0" name="object 50"/>
            <p:cNvSpPr/>
            <p:nvPr/>
          </p:nvSpPr>
          <p:spPr>
            <a:xfrm>
              <a:off x="4512248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7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1" name="object 51"/>
            <p:cNvSpPr/>
            <p:nvPr/>
          </p:nvSpPr>
          <p:spPr>
            <a:xfrm>
              <a:off x="4512248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7" y="0"/>
                  </a:lnTo>
                  <a:lnTo>
                    <a:pt x="282227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7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2" name="object 52"/>
            <p:cNvSpPr/>
            <p:nvPr/>
          </p:nvSpPr>
          <p:spPr>
            <a:xfrm>
              <a:off x="4746573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3" name="object 53"/>
            <p:cNvSpPr/>
            <p:nvPr/>
          </p:nvSpPr>
          <p:spPr>
            <a:xfrm>
              <a:off x="487814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4" name="object 54"/>
            <p:cNvSpPr/>
            <p:nvPr/>
          </p:nvSpPr>
          <p:spPr>
            <a:xfrm>
              <a:off x="4746573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5" name="object 55"/>
            <p:cNvSpPr/>
            <p:nvPr/>
          </p:nvSpPr>
          <p:spPr>
            <a:xfrm>
              <a:off x="4746573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6" name="object 56"/>
            <p:cNvSpPr/>
            <p:nvPr/>
          </p:nvSpPr>
          <p:spPr>
            <a:xfrm>
              <a:off x="4981673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7" name="object 57"/>
            <p:cNvSpPr/>
            <p:nvPr/>
          </p:nvSpPr>
          <p:spPr>
            <a:xfrm>
              <a:off x="511324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8" name="object 58"/>
            <p:cNvSpPr/>
            <p:nvPr/>
          </p:nvSpPr>
          <p:spPr>
            <a:xfrm>
              <a:off x="4981673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9" name="object 59"/>
            <p:cNvSpPr/>
            <p:nvPr/>
          </p:nvSpPr>
          <p:spPr>
            <a:xfrm>
              <a:off x="4981673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0" name="object 60"/>
            <p:cNvSpPr/>
            <p:nvPr/>
          </p:nvSpPr>
          <p:spPr>
            <a:xfrm>
              <a:off x="5220593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1" name="object 61"/>
            <p:cNvSpPr/>
            <p:nvPr/>
          </p:nvSpPr>
          <p:spPr>
            <a:xfrm>
              <a:off x="535216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2" name="object 62"/>
            <p:cNvSpPr/>
            <p:nvPr/>
          </p:nvSpPr>
          <p:spPr>
            <a:xfrm>
              <a:off x="5220593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3" name="object 63"/>
            <p:cNvSpPr/>
            <p:nvPr/>
          </p:nvSpPr>
          <p:spPr>
            <a:xfrm>
              <a:off x="5220593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64" name="object 64"/>
          <p:cNvSpPr txBox="1"/>
          <p:nvPr/>
        </p:nvSpPr>
        <p:spPr>
          <a:xfrm>
            <a:off x="4990654" y="2921892"/>
            <a:ext cx="2508673" cy="1019936"/>
          </a:xfrm>
          <a:prstGeom prst="rect">
            <a:avLst/>
          </a:prstGeom>
          <a:ln w="25399">
            <a:solidFill>
              <a:srgbClr val="000000"/>
            </a:solidFill>
          </a:ln>
        </p:spPr>
        <p:txBody>
          <a:bodyPr vert="horz" wrap="square" lIns="0" tIns="34712" rIns="0" bIns="0" rtlCol="0">
            <a:spAutoFit/>
          </a:bodyPr>
          <a:lstStyle/>
          <a:p>
            <a:pPr marL="745048" marR="171869" indent="-565559">
              <a:spcBef>
                <a:spcPts val="272"/>
              </a:spcBef>
            </a:pPr>
            <a:r>
              <a:rPr sz="3200" spc="-7" dirty="0">
                <a:latin typeface="Arial MT"/>
                <a:cs typeface="Arial MT"/>
              </a:rPr>
              <a:t>Convolution  Layer</a:t>
            </a:r>
            <a:endParaRPr sz="3200">
              <a:latin typeface="Arial MT"/>
              <a:cs typeface="Arial MT"/>
            </a:endParaRPr>
          </a:p>
        </p:txBody>
      </p:sp>
      <p:grpSp>
        <p:nvGrpSpPr>
          <p:cNvPr id="65" name="object 65"/>
          <p:cNvGrpSpPr/>
          <p:nvPr/>
        </p:nvGrpSpPr>
        <p:grpSpPr>
          <a:xfrm>
            <a:off x="7653501" y="3449186"/>
            <a:ext cx="1623907" cy="146473"/>
            <a:chOff x="5740126" y="2586889"/>
            <a:chExt cx="1217930" cy="109855"/>
          </a:xfrm>
        </p:grpSpPr>
        <p:sp>
          <p:nvSpPr>
            <p:cNvPr id="66" name="object 66"/>
            <p:cNvSpPr/>
            <p:nvPr/>
          </p:nvSpPr>
          <p:spPr>
            <a:xfrm>
              <a:off x="5740126" y="2641544"/>
              <a:ext cx="1090295" cy="0"/>
            </a:xfrm>
            <a:custGeom>
              <a:avLst/>
              <a:gdLst/>
              <a:ahLst/>
              <a:cxnLst/>
              <a:rect l="l" t="t" r="r" b="b"/>
              <a:pathLst>
                <a:path w="1090295">
                  <a:moveTo>
                    <a:pt x="0" y="0"/>
                  </a:moveTo>
                  <a:lnTo>
                    <a:pt x="1089877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67" name="object 6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17304" y="2586889"/>
              <a:ext cx="140667" cy="109308"/>
            </a:xfrm>
            <a:prstGeom prst="rect">
              <a:avLst/>
            </a:prstGeom>
          </p:spPr>
        </p:pic>
      </p:grpSp>
      <p:grpSp>
        <p:nvGrpSpPr>
          <p:cNvPr id="68" name="object 68"/>
          <p:cNvGrpSpPr/>
          <p:nvPr/>
        </p:nvGrpSpPr>
        <p:grpSpPr>
          <a:xfrm>
            <a:off x="6211997" y="4230657"/>
            <a:ext cx="146473" cy="613833"/>
            <a:chOff x="4658997" y="3172992"/>
            <a:chExt cx="109855" cy="460375"/>
          </a:xfrm>
        </p:grpSpPr>
        <p:sp>
          <p:nvSpPr>
            <p:cNvPr id="69" name="object 69"/>
            <p:cNvSpPr/>
            <p:nvPr/>
          </p:nvSpPr>
          <p:spPr>
            <a:xfrm>
              <a:off x="4713651" y="3300959"/>
              <a:ext cx="0" cy="332740"/>
            </a:xfrm>
            <a:custGeom>
              <a:avLst/>
              <a:gdLst/>
              <a:ahLst/>
              <a:cxnLst/>
              <a:rect l="l" t="t" r="r" b="b"/>
              <a:pathLst>
                <a:path h="332739">
                  <a:moveTo>
                    <a:pt x="0" y="332317"/>
                  </a:moveTo>
                  <a:lnTo>
                    <a:pt x="0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70" name="object 7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58997" y="3172992"/>
              <a:ext cx="109307" cy="140667"/>
            </a:xfrm>
            <a:prstGeom prst="rect">
              <a:avLst/>
            </a:prstGeom>
          </p:spPr>
        </p:pic>
      </p:grpSp>
      <p:grpSp>
        <p:nvGrpSpPr>
          <p:cNvPr id="71" name="object 71"/>
          <p:cNvGrpSpPr/>
          <p:nvPr/>
        </p:nvGrpSpPr>
        <p:grpSpPr>
          <a:xfrm>
            <a:off x="5427359" y="1821449"/>
            <a:ext cx="1748367" cy="1016847"/>
            <a:chOff x="4070519" y="1366086"/>
            <a:chExt cx="1311275" cy="762635"/>
          </a:xfrm>
        </p:grpSpPr>
        <p:sp>
          <p:nvSpPr>
            <p:cNvPr id="72" name="object 72"/>
            <p:cNvSpPr/>
            <p:nvPr/>
          </p:nvSpPr>
          <p:spPr>
            <a:xfrm>
              <a:off x="4080044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3" name="object 73"/>
            <p:cNvSpPr/>
            <p:nvPr/>
          </p:nvSpPr>
          <p:spPr>
            <a:xfrm>
              <a:off x="4080044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4" name="object 74"/>
            <p:cNvSpPr/>
            <p:nvPr/>
          </p:nvSpPr>
          <p:spPr>
            <a:xfrm>
              <a:off x="4296470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5" name="object 75"/>
            <p:cNvSpPr/>
            <p:nvPr/>
          </p:nvSpPr>
          <p:spPr>
            <a:xfrm>
              <a:off x="4296470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6" name="object 76"/>
            <p:cNvSpPr/>
            <p:nvPr/>
          </p:nvSpPr>
          <p:spPr>
            <a:xfrm>
              <a:off x="4513165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7" name="object 77"/>
            <p:cNvSpPr/>
            <p:nvPr/>
          </p:nvSpPr>
          <p:spPr>
            <a:xfrm>
              <a:off x="4513165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8" name="object 78"/>
            <p:cNvSpPr/>
            <p:nvPr/>
          </p:nvSpPr>
          <p:spPr>
            <a:xfrm>
              <a:off x="4733176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9" name="object 79"/>
            <p:cNvSpPr/>
            <p:nvPr/>
          </p:nvSpPr>
          <p:spPr>
            <a:xfrm>
              <a:off x="4733176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0" name="object 80"/>
            <p:cNvSpPr/>
            <p:nvPr/>
          </p:nvSpPr>
          <p:spPr>
            <a:xfrm>
              <a:off x="4951722" y="1375611"/>
              <a:ext cx="204470" cy="216535"/>
            </a:xfrm>
            <a:custGeom>
              <a:avLst/>
              <a:gdLst/>
              <a:ahLst/>
              <a:cxnLst/>
              <a:rect l="l" t="t" r="r" b="b"/>
              <a:pathLst>
                <a:path w="204470" h="216534">
                  <a:moveTo>
                    <a:pt x="0" y="216425"/>
                  </a:moveTo>
                  <a:lnTo>
                    <a:pt x="203964" y="216425"/>
                  </a:lnTo>
                  <a:lnTo>
                    <a:pt x="203964" y="0"/>
                  </a:lnTo>
                  <a:lnTo>
                    <a:pt x="0" y="0"/>
                  </a:lnTo>
                  <a:lnTo>
                    <a:pt x="0" y="216425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1" name="object 81"/>
            <p:cNvSpPr/>
            <p:nvPr/>
          </p:nvSpPr>
          <p:spPr>
            <a:xfrm>
              <a:off x="4951722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2" name="object 82"/>
            <p:cNvSpPr/>
            <p:nvPr/>
          </p:nvSpPr>
          <p:spPr>
            <a:xfrm>
              <a:off x="5155687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3" name="object 83"/>
            <p:cNvSpPr/>
            <p:nvPr/>
          </p:nvSpPr>
          <p:spPr>
            <a:xfrm>
              <a:off x="5155687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4" name="object 84"/>
            <p:cNvSpPr/>
            <p:nvPr/>
          </p:nvSpPr>
          <p:spPr>
            <a:xfrm>
              <a:off x="4709532" y="1635835"/>
              <a:ext cx="0" cy="365125"/>
            </a:xfrm>
            <a:custGeom>
              <a:avLst/>
              <a:gdLst/>
              <a:ahLst/>
              <a:cxnLst/>
              <a:rect l="l" t="t" r="r" b="b"/>
              <a:pathLst>
                <a:path h="365125">
                  <a:moveTo>
                    <a:pt x="0" y="0"/>
                  </a:moveTo>
                  <a:lnTo>
                    <a:pt x="0" y="364654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85" name="object 8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54878" y="1987790"/>
              <a:ext cx="109307" cy="140667"/>
            </a:xfrm>
            <a:prstGeom prst="rect">
              <a:avLst/>
            </a:prstGeom>
          </p:spPr>
        </p:pic>
      </p:grpSp>
      <p:sp>
        <p:nvSpPr>
          <p:cNvPr id="86" name="object 86"/>
          <p:cNvSpPr txBox="1">
            <a:spLocks noGrp="1"/>
          </p:cNvSpPr>
          <p:nvPr>
            <p:ph type="title"/>
          </p:nvPr>
        </p:nvSpPr>
        <p:spPr>
          <a:xfrm>
            <a:off x="258534" y="170312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sp>
        <p:nvSpPr>
          <p:cNvPr id="87" name="object 87"/>
          <p:cNvSpPr txBox="1"/>
          <p:nvPr/>
        </p:nvSpPr>
        <p:spPr>
          <a:xfrm>
            <a:off x="3763424" y="5027383"/>
            <a:ext cx="1294553" cy="8079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080"/>
              </a:lnSpc>
            </a:pPr>
            <a:r>
              <a:rPr sz="2667" spc="-7" dirty="0">
                <a:latin typeface="Arial MT"/>
                <a:cs typeface="Arial MT"/>
              </a:rPr>
              <a:t>6x5x5</a:t>
            </a:r>
            <a:endParaRPr sz="2667" dirty="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</a:pPr>
            <a:r>
              <a:rPr sz="2667" spc="-7" dirty="0">
                <a:latin typeface="Arial MT"/>
                <a:cs typeface="Arial MT"/>
              </a:rPr>
              <a:t>filters</a:t>
            </a:r>
            <a:endParaRPr sz="2667" dirty="0">
              <a:latin typeface="Arial MT"/>
              <a:cs typeface="Arial MT"/>
            </a:endParaRPr>
          </a:p>
        </p:txBody>
      </p:sp>
      <p:sp>
        <p:nvSpPr>
          <p:cNvPr id="88" name="object 88"/>
          <p:cNvSpPr txBox="1"/>
          <p:nvPr/>
        </p:nvSpPr>
        <p:spPr>
          <a:xfrm>
            <a:off x="2233978" y="5081321"/>
            <a:ext cx="373380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89" name="object 89"/>
          <p:cNvSpPr txBox="1"/>
          <p:nvPr/>
        </p:nvSpPr>
        <p:spPr>
          <a:xfrm>
            <a:off x="8130578" y="5380425"/>
            <a:ext cx="3792220" cy="8079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3080"/>
              </a:lnSpc>
            </a:pPr>
            <a:r>
              <a:rPr sz="2667" spc="-7" dirty="0">
                <a:latin typeface="Arial MT"/>
                <a:cs typeface="Arial MT"/>
              </a:rPr>
              <a:t>Stack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activations</a:t>
            </a:r>
            <a:r>
              <a:rPr sz="2667" spc="-3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to</a:t>
            </a:r>
            <a:r>
              <a:rPr sz="2667" spc="-3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get</a:t>
            </a:r>
            <a:r>
              <a:rPr sz="2667" spc="-2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a</a:t>
            </a:r>
            <a:endParaRPr sz="2667">
              <a:latin typeface="Arial MT"/>
              <a:cs typeface="Arial MT"/>
            </a:endParaRPr>
          </a:p>
          <a:p>
            <a:pPr marL="185415"/>
            <a:r>
              <a:rPr sz="2667" spc="-7" dirty="0">
                <a:latin typeface="Arial MT"/>
                <a:cs typeface="Arial MT"/>
              </a:rPr>
              <a:t>6x28x28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output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image!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90" name="object 90"/>
          <p:cNvSpPr txBox="1"/>
          <p:nvPr/>
        </p:nvSpPr>
        <p:spPr>
          <a:xfrm>
            <a:off x="57297" y="5603361"/>
            <a:ext cx="2571327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0463" algn="ctr">
              <a:lnSpc>
                <a:spcPts val="2787"/>
              </a:lnSpc>
            </a:pPr>
            <a:r>
              <a:rPr sz="2400" dirty="0">
                <a:latin typeface="Arial MT"/>
                <a:cs typeface="Arial MT"/>
              </a:rPr>
              <a:t>3</a:t>
            </a:r>
          </a:p>
        </p:txBody>
      </p:sp>
      <p:sp>
        <p:nvSpPr>
          <p:cNvPr id="93" name="object 93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94" name="object 94"/>
          <p:cNvSpPr txBox="1"/>
          <p:nvPr/>
        </p:nvSpPr>
        <p:spPr>
          <a:xfrm>
            <a:off x="8531373" y="6436800"/>
            <a:ext cx="478367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799">
              <a:lnSpc>
                <a:spcPts val="3167"/>
              </a:lnSpc>
            </a:pPr>
            <a:fld id="{81D60167-4931-47E6-BA6A-407CBD079E47}" type="slidenum">
              <a:rPr sz="2667" dirty="0">
                <a:solidFill>
                  <a:srgbClr val="FFFFFF"/>
                </a:solidFill>
                <a:latin typeface="Arial MT"/>
                <a:cs typeface="Arial MT"/>
              </a:rPr>
              <a:pPr marL="50799">
                <a:lnSpc>
                  <a:spcPts val="3167"/>
                </a:lnSpc>
              </a:pPr>
              <a:t>22</a:t>
            </a:fld>
            <a:endParaRPr sz="2667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8740" y="1209788"/>
            <a:ext cx="2330027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3x32x32</a:t>
            </a:r>
            <a:r>
              <a:rPr sz="2667" spc="-107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image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408863" y="1888716"/>
            <a:ext cx="1300480" cy="3702473"/>
            <a:chOff x="1056647" y="1416536"/>
            <a:chExt cx="975360" cy="2776855"/>
          </a:xfrm>
        </p:grpSpPr>
        <p:sp>
          <p:nvSpPr>
            <p:cNvPr id="4" name="object 4"/>
            <p:cNvSpPr/>
            <p:nvPr/>
          </p:nvSpPr>
          <p:spPr>
            <a:xfrm>
              <a:off x="1066172" y="2169095"/>
              <a:ext cx="213360" cy="2014220"/>
            </a:xfrm>
            <a:custGeom>
              <a:avLst/>
              <a:gdLst/>
              <a:ahLst/>
              <a:cxnLst/>
              <a:rect l="l" t="t" r="r" b="b"/>
              <a:pathLst>
                <a:path w="213359" h="2014220">
                  <a:moveTo>
                    <a:pt x="213116" y="2014147"/>
                  </a:moveTo>
                  <a:lnTo>
                    <a:pt x="0" y="2014147"/>
                  </a:lnTo>
                  <a:lnTo>
                    <a:pt x="0" y="0"/>
                  </a:lnTo>
                  <a:lnTo>
                    <a:pt x="213116" y="0"/>
                  </a:lnTo>
                  <a:lnTo>
                    <a:pt x="213116" y="2014147"/>
                  </a:lnTo>
                  <a:close/>
                </a:path>
              </a:pathLst>
            </a:custGeom>
            <a:solidFill>
              <a:srgbClr val="F4CCCC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1279288" y="1426061"/>
              <a:ext cx="743585" cy="2757805"/>
            </a:xfrm>
            <a:custGeom>
              <a:avLst/>
              <a:gdLst/>
              <a:ahLst/>
              <a:cxnLst/>
              <a:rect l="l" t="t" r="r" b="b"/>
              <a:pathLst>
                <a:path w="743585" h="2757804">
                  <a:moveTo>
                    <a:pt x="0" y="2757181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743034" y="2014147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1066172" y="1426061"/>
              <a:ext cx="956310" cy="743585"/>
            </a:xfrm>
            <a:custGeom>
              <a:avLst/>
              <a:gdLst/>
              <a:ahLst/>
              <a:cxnLst/>
              <a:rect l="l" t="t" r="r" b="b"/>
              <a:pathLst>
                <a:path w="956310" h="743585">
                  <a:moveTo>
                    <a:pt x="213116" y="743034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956150" y="0"/>
                  </a:lnTo>
                  <a:lnTo>
                    <a:pt x="213116" y="743034"/>
                  </a:lnTo>
                  <a:close/>
                </a:path>
              </a:pathLst>
            </a:custGeom>
            <a:solidFill>
              <a:srgbClr val="F6D6D6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1066172" y="1426061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10" h="2757804">
                  <a:moveTo>
                    <a:pt x="0" y="743034"/>
                  </a:moveTo>
                  <a:lnTo>
                    <a:pt x="743034" y="0"/>
                  </a:lnTo>
                  <a:lnTo>
                    <a:pt x="956150" y="0"/>
                  </a:lnTo>
                  <a:lnTo>
                    <a:pt x="956150" y="2014147"/>
                  </a:lnTo>
                  <a:lnTo>
                    <a:pt x="213116" y="2757181"/>
                  </a:lnTo>
                  <a:lnTo>
                    <a:pt x="0" y="2757181"/>
                  </a:lnTo>
                  <a:lnTo>
                    <a:pt x="0" y="743034"/>
                  </a:lnTo>
                  <a:close/>
                </a:path>
                <a:path w="956310" h="2757804">
                  <a:moveTo>
                    <a:pt x="0" y="743034"/>
                  </a:moveTo>
                  <a:lnTo>
                    <a:pt x="213116" y="743034"/>
                  </a:lnTo>
                  <a:lnTo>
                    <a:pt x="956150" y="0"/>
                  </a:lnTo>
                </a:path>
                <a:path w="956310" h="2757804">
                  <a:moveTo>
                    <a:pt x="213116" y="743034"/>
                  </a:moveTo>
                  <a:lnTo>
                    <a:pt x="213116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2807170" y="4044057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3290588" y="3353529"/>
            <a:ext cx="1623907" cy="146473"/>
            <a:chOff x="2467941" y="2515146"/>
            <a:chExt cx="1217930" cy="109855"/>
          </a:xfrm>
        </p:grpSpPr>
        <p:sp>
          <p:nvSpPr>
            <p:cNvPr id="10" name="object 10"/>
            <p:cNvSpPr/>
            <p:nvPr/>
          </p:nvSpPr>
          <p:spPr>
            <a:xfrm>
              <a:off x="2467941" y="2569800"/>
              <a:ext cx="1090295" cy="0"/>
            </a:xfrm>
            <a:custGeom>
              <a:avLst/>
              <a:gdLst/>
              <a:ahLst/>
              <a:cxnLst/>
              <a:rect l="l" t="t" r="r" b="b"/>
              <a:pathLst>
                <a:path w="1090295">
                  <a:moveTo>
                    <a:pt x="0" y="0"/>
                  </a:moveTo>
                  <a:lnTo>
                    <a:pt x="1089877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545119" y="2515146"/>
              <a:ext cx="140667" cy="109308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8887204" y="386895"/>
            <a:ext cx="3006513" cy="837964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 marR="6773" indent="46566">
              <a:spcBef>
                <a:spcPts val="133"/>
              </a:spcBef>
            </a:pPr>
            <a:r>
              <a:rPr sz="2667" spc="-7" dirty="0">
                <a:latin typeface="Arial MT"/>
                <a:cs typeface="Arial MT"/>
              </a:rPr>
              <a:t>28x28 grid, at each </a:t>
            </a:r>
            <a:r>
              <a:rPr sz="2667" spc="-72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point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a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6-dim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vector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383559" y="1215139"/>
            <a:ext cx="3455247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latin typeface="Arial MT"/>
                <a:cs typeface="Arial MT"/>
              </a:rPr>
              <a:t>Also</a:t>
            </a:r>
            <a:r>
              <a:rPr sz="2667" spc="-5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6-dim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bias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vector: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5371606" y="4954584"/>
            <a:ext cx="1978660" cy="1110825"/>
            <a:chOff x="4028704" y="3715937"/>
            <a:chExt cx="1483995" cy="833119"/>
          </a:xfrm>
        </p:grpSpPr>
        <p:sp>
          <p:nvSpPr>
            <p:cNvPr id="15" name="object 15"/>
            <p:cNvSpPr/>
            <p:nvPr/>
          </p:nvSpPr>
          <p:spPr>
            <a:xfrm>
              <a:off x="4038229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4169797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4038229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4038229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4273329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0" name="object 20"/>
            <p:cNvSpPr/>
            <p:nvPr/>
          </p:nvSpPr>
          <p:spPr>
            <a:xfrm>
              <a:off x="4404897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4273329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4273329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4512248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4643817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5" name="object 25"/>
            <p:cNvSpPr/>
            <p:nvPr/>
          </p:nvSpPr>
          <p:spPr>
            <a:xfrm>
              <a:off x="4512248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7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4512248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7" y="0"/>
                  </a:lnTo>
                  <a:lnTo>
                    <a:pt x="282227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7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4746573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487814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4746573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4746573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4981673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511324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4981673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4981673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5220593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535216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5220593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5220593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39" name="object 39"/>
          <p:cNvSpPr txBox="1"/>
          <p:nvPr/>
        </p:nvSpPr>
        <p:spPr>
          <a:xfrm>
            <a:off x="4990654" y="2921892"/>
            <a:ext cx="2508673" cy="1019936"/>
          </a:xfrm>
          <a:prstGeom prst="rect">
            <a:avLst/>
          </a:prstGeom>
          <a:ln w="25399">
            <a:solidFill>
              <a:srgbClr val="000000"/>
            </a:solidFill>
          </a:ln>
        </p:spPr>
        <p:txBody>
          <a:bodyPr vert="horz" wrap="square" lIns="0" tIns="34712" rIns="0" bIns="0" rtlCol="0">
            <a:spAutoFit/>
          </a:bodyPr>
          <a:lstStyle/>
          <a:p>
            <a:pPr marL="745048" marR="171869" indent="-565559">
              <a:spcBef>
                <a:spcPts val="272"/>
              </a:spcBef>
            </a:pPr>
            <a:r>
              <a:rPr sz="3200" spc="-7" dirty="0">
                <a:latin typeface="Arial MT"/>
                <a:cs typeface="Arial MT"/>
              </a:rPr>
              <a:t>Convolution  Layer</a:t>
            </a:r>
            <a:endParaRPr sz="3200">
              <a:latin typeface="Arial MT"/>
              <a:cs typeface="Arial MT"/>
            </a:endParaRPr>
          </a:p>
        </p:txBody>
      </p:sp>
      <p:grpSp>
        <p:nvGrpSpPr>
          <p:cNvPr id="40" name="object 40"/>
          <p:cNvGrpSpPr/>
          <p:nvPr/>
        </p:nvGrpSpPr>
        <p:grpSpPr>
          <a:xfrm>
            <a:off x="7653501" y="3449186"/>
            <a:ext cx="1623907" cy="146473"/>
            <a:chOff x="5740126" y="2586889"/>
            <a:chExt cx="1217930" cy="109855"/>
          </a:xfrm>
        </p:grpSpPr>
        <p:sp>
          <p:nvSpPr>
            <p:cNvPr id="41" name="object 41"/>
            <p:cNvSpPr/>
            <p:nvPr/>
          </p:nvSpPr>
          <p:spPr>
            <a:xfrm>
              <a:off x="5740126" y="2641544"/>
              <a:ext cx="1090295" cy="0"/>
            </a:xfrm>
            <a:custGeom>
              <a:avLst/>
              <a:gdLst/>
              <a:ahLst/>
              <a:cxnLst/>
              <a:rect l="l" t="t" r="r" b="b"/>
              <a:pathLst>
                <a:path w="1090295">
                  <a:moveTo>
                    <a:pt x="0" y="0"/>
                  </a:moveTo>
                  <a:lnTo>
                    <a:pt x="1089877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42" name="object 4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17304" y="2586889"/>
              <a:ext cx="140667" cy="109308"/>
            </a:xfrm>
            <a:prstGeom prst="rect">
              <a:avLst/>
            </a:prstGeom>
          </p:spPr>
        </p:pic>
      </p:grpSp>
      <p:grpSp>
        <p:nvGrpSpPr>
          <p:cNvPr id="43" name="object 43"/>
          <p:cNvGrpSpPr/>
          <p:nvPr/>
        </p:nvGrpSpPr>
        <p:grpSpPr>
          <a:xfrm>
            <a:off x="6211997" y="4230657"/>
            <a:ext cx="146473" cy="613833"/>
            <a:chOff x="4658997" y="3172992"/>
            <a:chExt cx="109855" cy="460375"/>
          </a:xfrm>
        </p:grpSpPr>
        <p:sp>
          <p:nvSpPr>
            <p:cNvPr id="44" name="object 44"/>
            <p:cNvSpPr/>
            <p:nvPr/>
          </p:nvSpPr>
          <p:spPr>
            <a:xfrm>
              <a:off x="4713651" y="3300959"/>
              <a:ext cx="0" cy="332740"/>
            </a:xfrm>
            <a:custGeom>
              <a:avLst/>
              <a:gdLst/>
              <a:ahLst/>
              <a:cxnLst/>
              <a:rect l="l" t="t" r="r" b="b"/>
              <a:pathLst>
                <a:path h="332739">
                  <a:moveTo>
                    <a:pt x="0" y="332317"/>
                  </a:moveTo>
                  <a:lnTo>
                    <a:pt x="0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45" name="object 4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58997" y="3172992"/>
              <a:ext cx="109307" cy="140667"/>
            </a:xfrm>
            <a:prstGeom prst="rect">
              <a:avLst/>
            </a:prstGeom>
          </p:spPr>
        </p:pic>
      </p:grpSp>
      <p:grpSp>
        <p:nvGrpSpPr>
          <p:cNvPr id="46" name="object 46"/>
          <p:cNvGrpSpPr/>
          <p:nvPr/>
        </p:nvGrpSpPr>
        <p:grpSpPr>
          <a:xfrm>
            <a:off x="5427359" y="1821449"/>
            <a:ext cx="1748367" cy="1016847"/>
            <a:chOff x="4070519" y="1366086"/>
            <a:chExt cx="1311275" cy="762635"/>
          </a:xfrm>
        </p:grpSpPr>
        <p:sp>
          <p:nvSpPr>
            <p:cNvPr id="47" name="object 47"/>
            <p:cNvSpPr/>
            <p:nvPr/>
          </p:nvSpPr>
          <p:spPr>
            <a:xfrm>
              <a:off x="4080044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8" name="object 48"/>
            <p:cNvSpPr/>
            <p:nvPr/>
          </p:nvSpPr>
          <p:spPr>
            <a:xfrm>
              <a:off x="4080044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9" name="object 49"/>
            <p:cNvSpPr/>
            <p:nvPr/>
          </p:nvSpPr>
          <p:spPr>
            <a:xfrm>
              <a:off x="4296470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0" name="object 50"/>
            <p:cNvSpPr/>
            <p:nvPr/>
          </p:nvSpPr>
          <p:spPr>
            <a:xfrm>
              <a:off x="4296470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1" name="object 51"/>
            <p:cNvSpPr/>
            <p:nvPr/>
          </p:nvSpPr>
          <p:spPr>
            <a:xfrm>
              <a:off x="4513165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2" name="object 52"/>
            <p:cNvSpPr/>
            <p:nvPr/>
          </p:nvSpPr>
          <p:spPr>
            <a:xfrm>
              <a:off x="4513165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3" name="object 53"/>
            <p:cNvSpPr/>
            <p:nvPr/>
          </p:nvSpPr>
          <p:spPr>
            <a:xfrm>
              <a:off x="4733176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4" name="object 54"/>
            <p:cNvSpPr/>
            <p:nvPr/>
          </p:nvSpPr>
          <p:spPr>
            <a:xfrm>
              <a:off x="4733176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5" name="object 55"/>
            <p:cNvSpPr/>
            <p:nvPr/>
          </p:nvSpPr>
          <p:spPr>
            <a:xfrm>
              <a:off x="4951722" y="1375611"/>
              <a:ext cx="204470" cy="216535"/>
            </a:xfrm>
            <a:custGeom>
              <a:avLst/>
              <a:gdLst/>
              <a:ahLst/>
              <a:cxnLst/>
              <a:rect l="l" t="t" r="r" b="b"/>
              <a:pathLst>
                <a:path w="204470" h="216534">
                  <a:moveTo>
                    <a:pt x="0" y="216425"/>
                  </a:moveTo>
                  <a:lnTo>
                    <a:pt x="203964" y="216425"/>
                  </a:lnTo>
                  <a:lnTo>
                    <a:pt x="203964" y="0"/>
                  </a:lnTo>
                  <a:lnTo>
                    <a:pt x="0" y="0"/>
                  </a:lnTo>
                  <a:lnTo>
                    <a:pt x="0" y="216425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6" name="object 56"/>
            <p:cNvSpPr/>
            <p:nvPr/>
          </p:nvSpPr>
          <p:spPr>
            <a:xfrm>
              <a:off x="4951722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7" name="object 57"/>
            <p:cNvSpPr/>
            <p:nvPr/>
          </p:nvSpPr>
          <p:spPr>
            <a:xfrm>
              <a:off x="5155687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8" name="object 58"/>
            <p:cNvSpPr/>
            <p:nvPr/>
          </p:nvSpPr>
          <p:spPr>
            <a:xfrm>
              <a:off x="5155687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9" name="object 59"/>
            <p:cNvSpPr/>
            <p:nvPr/>
          </p:nvSpPr>
          <p:spPr>
            <a:xfrm>
              <a:off x="4709532" y="1635835"/>
              <a:ext cx="0" cy="365125"/>
            </a:xfrm>
            <a:custGeom>
              <a:avLst/>
              <a:gdLst/>
              <a:ahLst/>
              <a:cxnLst/>
              <a:rect l="l" t="t" r="r" b="b"/>
              <a:pathLst>
                <a:path h="365125">
                  <a:moveTo>
                    <a:pt x="0" y="0"/>
                  </a:moveTo>
                  <a:lnTo>
                    <a:pt x="0" y="364654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60" name="object 6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54878" y="1987790"/>
              <a:ext cx="109307" cy="140667"/>
            </a:xfrm>
            <a:prstGeom prst="rect">
              <a:avLst/>
            </a:prstGeom>
          </p:spPr>
        </p:pic>
      </p:grpSp>
      <p:grpSp>
        <p:nvGrpSpPr>
          <p:cNvPr id="61" name="object 61"/>
          <p:cNvGrpSpPr/>
          <p:nvPr/>
        </p:nvGrpSpPr>
        <p:grpSpPr>
          <a:xfrm>
            <a:off x="9418110" y="1575581"/>
            <a:ext cx="2313940" cy="3702473"/>
            <a:chOff x="7063582" y="1181685"/>
            <a:chExt cx="1735455" cy="2776855"/>
          </a:xfrm>
        </p:grpSpPr>
        <p:sp>
          <p:nvSpPr>
            <p:cNvPr id="62" name="object 62"/>
            <p:cNvSpPr/>
            <p:nvPr/>
          </p:nvSpPr>
          <p:spPr>
            <a:xfrm>
              <a:off x="7073107" y="2055159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3" name="object 63"/>
            <p:cNvSpPr/>
            <p:nvPr/>
          </p:nvSpPr>
          <p:spPr>
            <a:xfrm>
              <a:off x="7165309" y="1191210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2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2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4" name="object 64"/>
            <p:cNvSpPr/>
            <p:nvPr/>
          </p:nvSpPr>
          <p:spPr>
            <a:xfrm>
              <a:off x="7073107" y="1191210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5" name="object 65"/>
            <p:cNvSpPr/>
            <p:nvPr/>
          </p:nvSpPr>
          <p:spPr>
            <a:xfrm>
              <a:off x="7073107" y="1191210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2"/>
                  </a:lnTo>
                  <a:lnTo>
                    <a:pt x="0" y="2757182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2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6" name="object 66"/>
            <p:cNvSpPr/>
            <p:nvPr/>
          </p:nvSpPr>
          <p:spPr>
            <a:xfrm>
              <a:off x="7223732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7" name="object 67"/>
            <p:cNvSpPr/>
            <p:nvPr/>
          </p:nvSpPr>
          <p:spPr>
            <a:xfrm>
              <a:off x="7315934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8" name="object 68"/>
            <p:cNvSpPr/>
            <p:nvPr/>
          </p:nvSpPr>
          <p:spPr>
            <a:xfrm>
              <a:off x="7223732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9" name="object 69"/>
            <p:cNvSpPr/>
            <p:nvPr/>
          </p:nvSpPr>
          <p:spPr>
            <a:xfrm>
              <a:off x="7223732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0" name="object 70"/>
            <p:cNvSpPr/>
            <p:nvPr/>
          </p:nvSpPr>
          <p:spPr>
            <a:xfrm>
              <a:off x="7376093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1" name="object 71"/>
            <p:cNvSpPr/>
            <p:nvPr/>
          </p:nvSpPr>
          <p:spPr>
            <a:xfrm>
              <a:off x="7468294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2" name="object 72"/>
            <p:cNvSpPr/>
            <p:nvPr/>
          </p:nvSpPr>
          <p:spPr>
            <a:xfrm>
              <a:off x="7376093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3" name="object 73"/>
            <p:cNvSpPr/>
            <p:nvPr/>
          </p:nvSpPr>
          <p:spPr>
            <a:xfrm>
              <a:off x="7376093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4" name="object 74"/>
            <p:cNvSpPr/>
            <p:nvPr/>
          </p:nvSpPr>
          <p:spPr>
            <a:xfrm>
              <a:off x="752845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5" name="object 75"/>
            <p:cNvSpPr/>
            <p:nvPr/>
          </p:nvSpPr>
          <p:spPr>
            <a:xfrm>
              <a:off x="762065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6" name="object 76"/>
            <p:cNvSpPr/>
            <p:nvPr/>
          </p:nvSpPr>
          <p:spPr>
            <a:xfrm>
              <a:off x="752845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7" name="object 77"/>
            <p:cNvSpPr/>
            <p:nvPr/>
          </p:nvSpPr>
          <p:spPr>
            <a:xfrm>
              <a:off x="752845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8" name="object 78"/>
            <p:cNvSpPr/>
            <p:nvPr/>
          </p:nvSpPr>
          <p:spPr>
            <a:xfrm>
              <a:off x="768081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9" name="object 79"/>
            <p:cNvSpPr/>
            <p:nvPr/>
          </p:nvSpPr>
          <p:spPr>
            <a:xfrm>
              <a:off x="777301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0" name="object 80"/>
            <p:cNvSpPr/>
            <p:nvPr/>
          </p:nvSpPr>
          <p:spPr>
            <a:xfrm>
              <a:off x="768081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1" name="object 81"/>
            <p:cNvSpPr/>
            <p:nvPr/>
          </p:nvSpPr>
          <p:spPr>
            <a:xfrm>
              <a:off x="768081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2" name="object 82"/>
            <p:cNvSpPr/>
            <p:nvPr/>
          </p:nvSpPr>
          <p:spPr>
            <a:xfrm>
              <a:off x="783317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3" name="object 83"/>
            <p:cNvSpPr/>
            <p:nvPr/>
          </p:nvSpPr>
          <p:spPr>
            <a:xfrm>
              <a:off x="7925376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4" name="object 84"/>
            <p:cNvSpPr/>
            <p:nvPr/>
          </p:nvSpPr>
          <p:spPr>
            <a:xfrm>
              <a:off x="783317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5" name="object 85"/>
            <p:cNvSpPr/>
            <p:nvPr/>
          </p:nvSpPr>
          <p:spPr>
            <a:xfrm>
              <a:off x="783317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86" name="object 86"/>
          <p:cNvSpPr txBox="1">
            <a:spLocks noGrp="1"/>
          </p:cNvSpPr>
          <p:nvPr>
            <p:ph type="title"/>
          </p:nvPr>
        </p:nvSpPr>
        <p:spPr>
          <a:xfrm>
            <a:off x="272399" y="181716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sp>
        <p:nvSpPr>
          <p:cNvPr id="87" name="object 87"/>
          <p:cNvSpPr txBox="1"/>
          <p:nvPr/>
        </p:nvSpPr>
        <p:spPr>
          <a:xfrm>
            <a:off x="3763424" y="5027383"/>
            <a:ext cx="1294553" cy="8079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080"/>
              </a:lnSpc>
            </a:pPr>
            <a:r>
              <a:rPr sz="2667" spc="-7" dirty="0">
                <a:latin typeface="Arial MT"/>
                <a:cs typeface="Arial MT"/>
              </a:rPr>
              <a:t>6x5x5</a:t>
            </a:r>
            <a:endParaRPr sz="2667" dirty="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</a:pPr>
            <a:r>
              <a:rPr sz="2667" spc="-7" dirty="0">
                <a:latin typeface="Arial MT"/>
                <a:cs typeface="Arial MT"/>
              </a:rPr>
              <a:t>filters</a:t>
            </a:r>
            <a:endParaRPr sz="2667" dirty="0">
              <a:latin typeface="Arial MT"/>
              <a:cs typeface="Arial MT"/>
            </a:endParaRPr>
          </a:p>
        </p:txBody>
      </p:sp>
      <p:sp>
        <p:nvSpPr>
          <p:cNvPr id="88" name="object 88"/>
          <p:cNvSpPr txBox="1"/>
          <p:nvPr/>
        </p:nvSpPr>
        <p:spPr>
          <a:xfrm>
            <a:off x="2233978" y="5081321"/>
            <a:ext cx="373380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89" name="object 89"/>
          <p:cNvSpPr txBox="1"/>
          <p:nvPr/>
        </p:nvSpPr>
        <p:spPr>
          <a:xfrm>
            <a:off x="8130578" y="5380425"/>
            <a:ext cx="3792220" cy="8079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3080"/>
              </a:lnSpc>
            </a:pPr>
            <a:r>
              <a:rPr sz="2667" spc="-7" dirty="0">
                <a:latin typeface="Arial MT"/>
                <a:cs typeface="Arial MT"/>
              </a:rPr>
              <a:t>Stack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activations</a:t>
            </a:r>
            <a:r>
              <a:rPr sz="2667" spc="-3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to</a:t>
            </a:r>
            <a:r>
              <a:rPr sz="2667" spc="-3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get</a:t>
            </a:r>
            <a:r>
              <a:rPr sz="2667" spc="-2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a</a:t>
            </a:r>
            <a:endParaRPr sz="2667">
              <a:latin typeface="Arial MT"/>
              <a:cs typeface="Arial MT"/>
            </a:endParaRPr>
          </a:p>
          <a:p>
            <a:pPr marL="185415"/>
            <a:r>
              <a:rPr sz="2667" spc="-7" dirty="0">
                <a:latin typeface="Arial MT"/>
                <a:cs typeface="Arial MT"/>
              </a:rPr>
              <a:t>6x28x28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output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image!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90" name="object 90"/>
          <p:cNvSpPr txBox="1"/>
          <p:nvPr/>
        </p:nvSpPr>
        <p:spPr>
          <a:xfrm>
            <a:off x="57297" y="5603361"/>
            <a:ext cx="2571327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0463" algn="ctr">
              <a:lnSpc>
                <a:spcPts val="2787"/>
              </a:lnSpc>
            </a:pPr>
            <a:r>
              <a:rPr sz="2400" dirty="0">
                <a:latin typeface="Arial MT"/>
                <a:cs typeface="Arial MT"/>
              </a:rPr>
              <a:t>3</a:t>
            </a:r>
          </a:p>
        </p:txBody>
      </p:sp>
      <p:sp>
        <p:nvSpPr>
          <p:cNvPr id="94" name="object 94"/>
          <p:cNvSpPr txBox="1"/>
          <p:nvPr/>
        </p:nvSpPr>
        <p:spPr>
          <a:xfrm>
            <a:off x="8531373" y="6436800"/>
            <a:ext cx="478367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799">
              <a:lnSpc>
                <a:spcPts val="3167"/>
              </a:lnSpc>
            </a:pPr>
            <a:fld id="{81D60167-4931-47E6-BA6A-407CBD079E47}" type="slidenum">
              <a:rPr sz="2667" dirty="0">
                <a:solidFill>
                  <a:srgbClr val="FFFFFF"/>
                </a:solidFill>
                <a:latin typeface="Arial MT"/>
                <a:cs typeface="Arial MT"/>
              </a:rPr>
              <a:pPr marL="50799">
                <a:lnSpc>
                  <a:spcPts val="3167"/>
                </a:lnSpc>
              </a:pPr>
              <a:t>23</a:t>
            </a:fld>
            <a:endParaRPr sz="2667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33978" y="5052464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41635" y="5574504"/>
            <a:ext cx="204047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3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3134" y="888280"/>
            <a:ext cx="1672167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2x3x32x32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8150" y="1294680"/>
            <a:ext cx="2457873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Batch</a:t>
            </a:r>
            <a:r>
              <a:rPr sz="2667" spc="-67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of</a:t>
            </a:r>
            <a:r>
              <a:rPr sz="2667" spc="-60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images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70807" y="1888716"/>
            <a:ext cx="2639060" cy="3702473"/>
            <a:chOff x="53105" y="1416536"/>
            <a:chExt cx="1979295" cy="2776855"/>
          </a:xfrm>
        </p:grpSpPr>
        <p:sp>
          <p:nvSpPr>
            <p:cNvPr id="7" name="object 7"/>
            <p:cNvSpPr/>
            <p:nvPr/>
          </p:nvSpPr>
          <p:spPr>
            <a:xfrm>
              <a:off x="1066172" y="2169095"/>
              <a:ext cx="213360" cy="2014220"/>
            </a:xfrm>
            <a:custGeom>
              <a:avLst/>
              <a:gdLst/>
              <a:ahLst/>
              <a:cxnLst/>
              <a:rect l="l" t="t" r="r" b="b"/>
              <a:pathLst>
                <a:path w="213359" h="2014220">
                  <a:moveTo>
                    <a:pt x="213116" y="2014147"/>
                  </a:moveTo>
                  <a:lnTo>
                    <a:pt x="0" y="2014147"/>
                  </a:lnTo>
                  <a:lnTo>
                    <a:pt x="0" y="0"/>
                  </a:lnTo>
                  <a:lnTo>
                    <a:pt x="213116" y="0"/>
                  </a:lnTo>
                  <a:lnTo>
                    <a:pt x="213116" y="2014147"/>
                  </a:lnTo>
                  <a:close/>
                </a:path>
              </a:pathLst>
            </a:custGeom>
            <a:solidFill>
              <a:srgbClr val="F4CCCC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" name="object 8"/>
            <p:cNvSpPr/>
            <p:nvPr/>
          </p:nvSpPr>
          <p:spPr>
            <a:xfrm>
              <a:off x="1279288" y="1426061"/>
              <a:ext cx="743585" cy="2757805"/>
            </a:xfrm>
            <a:custGeom>
              <a:avLst/>
              <a:gdLst/>
              <a:ahLst/>
              <a:cxnLst/>
              <a:rect l="l" t="t" r="r" b="b"/>
              <a:pathLst>
                <a:path w="743585" h="2757804">
                  <a:moveTo>
                    <a:pt x="0" y="2757181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743034" y="2014147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" name="object 9"/>
            <p:cNvSpPr/>
            <p:nvPr/>
          </p:nvSpPr>
          <p:spPr>
            <a:xfrm>
              <a:off x="1066172" y="1426061"/>
              <a:ext cx="956310" cy="743585"/>
            </a:xfrm>
            <a:custGeom>
              <a:avLst/>
              <a:gdLst/>
              <a:ahLst/>
              <a:cxnLst/>
              <a:rect l="l" t="t" r="r" b="b"/>
              <a:pathLst>
                <a:path w="956310" h="743585">
                  <a:moveTo>
                    <a:pt x="213116" y="743034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956150" y="0"/>
                  </a:lnTo>
                  <a:lnTo>
                    <a:pt x="213116" y="743034"/>
                  </a:lnTo>
                  <a:close/>
                </a:path>
              </a:pathLst>
            </a:custGeom>
            <a:solidFill>
              <a:srgbClr val="F6D6D6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1066172" y="1426061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10" h="2757804">
                  <a:moveTo>
                    <a:pt x="0" y="743034"/>
                  </a:moveTo>
                  <a:lnTo>
                    <a:pt x="743034" y="0"/>
                  </a:lnTo>
                  <a:lnTo>
                    <a:pt x="956150" y="0"/>
                  </a:lnTo>
                  <a:lnTo>
                    <a:pt x="956150" y="2014147"/>
                  </a:lnTo>
                  <a:lnTo>
                    <a:pt x="213116" y="2757181"/>
                  </a:lnTo>
                  <a:lnTo>
                    <a:pt x="0" y="2757181"/>
                  </a:lnTo>
                  <a:lnTo>
                    <a:pt x="0" y="743034"/>
                  </a:lnTo>
                  <a:close/>
                </a:path>
                <a:path w="956310" h="2757804">
                  <a:moveTo>
                    <a:pt x="0" y="743034"/>
                  </a:moveTo>
                  <a:lnTo>
                    <a:pt x="213116" y="743034"/>
                  </a:lnTo>
                  <a:lnTo>
                    <a:pt x="956150" y="0"/>
                  </a:lnTo>
                </a:path>
                <a:path w="956310" h="2757804">
                  <a:moveTo>
                    <a:pt x="213116" y="743034"/>
                  </a:moveTo>
                  <a:lnTo>
                    <a:pt x="213116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62630" y="2169095"/>
              <a:ext cx="213360" cy="2014220"/>
            </a:xfrm>
            <a:custGeom>
              <a:avLst/>
              <a:gdLst/>
              <a:ahLst/>
              <a:cxnLst/>
              <a:rect l="l" t="t" r="r" b="b"/>
              <a:pathLst>
                <a:path w="213360" h="2014220">
                  <a:moveTo>
                    <a:pt x="213116" y="2014147"/>
                  </a:moveTo>
                  <a:lnTo>
                    <a:pt x="0" y="2014147"/>
                  </a:lnTo>
                  <a:lnTo>
                    <a:pt x="0" y="0"/>
                  </a:lnTo>
                  <a:lnTo>
                    <a:pt x="213116" y="0"/>
                  </a:lnTo>
                  <a:lnTo>
                    <a:pt x="213116" y="2014147"/>
                  </a:lnTo>
                  <a:close/>
                </a:path>
              </a:pathLst>
            </a:custGeom>
            <a:solidFill>
              <a:srgbClr val="F4CCCC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275746" y="1426061"/>
              <a:ext cx="743585" cy="2757805"/>
            </a:xfrm>
            <a:custGeom>
              <a:avLst/>
              <a:gdLst/>
              <a:ahLst/>
              <a:cxnLst/>
              <a:rect l="l" t="t" r="r" b="b"/>
              <a:pathLst>
                <a:path w="743585" h="2757804">
                  <a:moveTo>
                    <a:pt x="0" y="2757181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743034" y="2014147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3" name="object 13"/>
            <p:cNvSpPr/>
            <p:nvPr/>
          </p:nvSpPr>
          <p:spPr>
            <a:xfrm>
              <a:off x="62630" y="1426061"/>
              <a:ext cx="956310" cy="743585"/>
            </a:xfrm>
            <a:custGeom>
              <a:avLst/>
              <a:gdLst/>
              <a:ahLst/>
              <a:cxnLst/>
              <a:rect l="l" t="t" r="r" b="b"/>
              <a:pathLst>
                <a:path w="956310" h="743585">
                  <a:moveTo>
                    <a:pt x="213116" y="743034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956150" y="0"/>
                  </a:lnTo>
                  <a:lnTo>
                    <a:pt x="213116" y="743034"/>
                  </a:lnTo>
                  <a:close/>
                </a:path>
              </a:pathLst>
            </a:custGeom>
            <a:solidFill>
              <a:srgbClr val="F6D6D6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62630" y="1426061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10" h="2757804">
                  <a:moveTo>
                    <a:pt x="0" y="743034"/>
                  </a:moveTo>
                  <a:lnTo>
                    <a:pt x="743034" y="0"/>
                  </a:lnTo>
                  <a:lnTo>
                    <a:pt x="956150" y="0"/>
                  </a:lnTo>
                  <a:lnTo>
                    <a:pt x="956150" y="2014147"/>
                  </a:lnTo>
                  <a:lnTo>
                    <a:pt x="213116" y="2757181"/>
                  </a:lnTo>
                  <a:lnTo>
                    <a:pt x="0" y="2757181"/>
                  </a:lnTo>
                  <a:lnTo>
                    <a:pt x="0" y="743034"/>
                  </a:lnTo>
                  <a:close/>
                </a:path>
                <a:path w="956310" h="2757804">
                  <a:moveTo>
                    <a:pt x="0" y="743034"/>
                  </a:moveTo>
                  <a:lnTo>
                    <a:pt x="213116" y="743034"/>
                  </a:lnTo>
                  <a:lnTo>
                    <a:pt x="956150" y="0"/>
                  </a:lnTo>
                </a:path>
                <a:path w="956310" h="2757804">
                  <a:moveTo>
                    <a:pt x="213116" y="743034"/>
                  </a:moveTo>
                  <a:lnTo>
                    <a:pt x="213116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2807170" y="4044057"/>
            <a:ext cx="37338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32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798632" y="3367029"/>
            <a:ext cx="1623907" cy="146473"/>
            <a:chOff x="2098974" y="2525271"/>
            <a:chExt cx="1217930" cy="109855"/>
          </a:xfrm>
        </p:grpSpPr>
        <p:sp>
          <p:nvSpPr>
            <p:cNvPr id="17" name="object 17"/>
            <p:cNvSpPr/>
            <p:nvPr/>
          </p:nvSpPr>
          <p:spPr>
            <a:xfrm>
              <a:off x="2098974" y="2579925"/>
              <a:ext cx="1090295" cy="0"/>
            </a:xfrm>
            <a:custGeom>
              <a:avLst/>
              <a:gdLst/>
              <a:ahLst/>
              <a:cxnLst/>
              <a:rect l="l" t="t" r="r" b="b"/>
              <a:pathLst>
                <a:path w="1090295">
                  <a:moveTo>
                    <a:pt x="0" y="0"/>
                  </a:moveTo>
                  <a:lnTo>
                    <a:pt x="1089878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8" name="object 1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76153" y="2525271"/>
              <a:ext cx="140667" cy="109308"/>
            </a:xfrm>
            <a:prstGeom prst="rect">
              <a:avLst/>
            </a:prstGeom>
          </p:spPr>
        </p:pic>
      </p:grpSp>
      <p:grpSp>
        <p:nvGrpSpPr>
          <p:cNvPr id="19" name="object 19"/>
          <p:cNvGrpSpPr/>
          <p:nvPr/>
        </p:nvGrpSpPr>
        <p:grpSpPr>
          <a:xfrm>
            <a:off x="7896005" y="1575581"/>
            <a:ext cx="4272280" cy="3716020"/>
            <a:chOff x="5922004" y="1181685"/>
            <a:chExt cx="3204210" cy="2787015"/>
          </a:xfrm>
        </p:grpSpPr>
        <p:sp>
          <p:nvSpPr>
            <p:cNvPr id="20" name="object 20"/>
            <p:cNvSpPr/>
            <p:nvPr/>
          </p:nvSpPr>
          <p:spPr>
            <a:xfrm>
              <a:off x="5931529" y="2055159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10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1" name="object 21"/>
            <p:cNvSpPr/>
            <p:nvPr/>
          </p:nvSpPr>
          <p:spPr>
            <a:xfrm>
              <a:off x="6023730" y="1191210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2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2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2" name="object 22"/>
            <p:cNvSpPr/>
            <p:nvPr/>
          </p:nvSpPr>
          <p:spPr>
            <a:xfrm>
              <a:off x="5931529" y="1191210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5931529" y="1191210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2"/>
                  </a:lnTo>
                  <a:lnTo>
                    <a:pt x="0" y="2757182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2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6082155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10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5" name="object 25"/>
            <p:cNvSpPr/>
            <p:nvPr/>
          </p:nvSpPr>
          <p:spPr>
            <a:xfrm>
              <a:off x="6174356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6082155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6082155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6234515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10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6326716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863948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6234515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6234515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6386875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10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6479076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6386875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6386875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6539235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6631436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6539235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9" name="object 39"/>
            <p:cNvSpPr/>
            <p:nvPr/>
          </p:nvSpPr>
          <p:spPr>
            <a:xfrm>
              <a:off x="6539235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0" name="object 40"/>
            <p:cNvSpPr/>
            <p:nvPr/>
          </p:nvSpPr>
          <p:spPr>
            <a:xfrm>
              <a:off x="6691596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6783797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6691596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3" name="object 43"/>
            <p:cNvSpPr/>
            <p:nvPr/>
          </p:nvSpPr>
          <p:spPr>
            <a:xfrm>
              <a:off x="6691596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4" name="object 44"/>
            <p:cNvSpPr/>
            <p:nvPr/>
          </p:nvSpPr>
          <p:spPr>
            <a:xfrm>
              <a:off x="7400067" y="2065284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7492268" y="1201335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2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2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7400067" y="1201335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7400067" y="1201335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2"/>
                  </a:lnTo>
                  <a:lnTo>
                    <a:pt x="0" y="2757182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2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8" name="object 48"/>
            <p:cNvSpPr/>
            <p:nvPr/>
          </p:nvSpPr>
          <p:spPr>
            <a:xfrm>
              <a:off x="7550692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9" name="object 49"/>
            <p:cNvSpPr/>
            <p:nvPr/>
          </p:nvSpPr>
          <p:spPr>
            <a:xfrm>
              <a:off x="7642893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0" name="object 50"/>
            <p:cNvSpPr/>
            <p:nvPr/>
          </p:nvSpPr>
          <p:spPr>
            <a:xfrm>
              <a:off x="7550692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1" name="object 51"/>
            <p:cNvSpPr/>
            <p:nvPr/>
          </p:nvSpPr>
          <p:spPr>
            <a:xfrm>
              <a:off x="7550692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2" name="object 52"/>
            <p:cNvSpPr/>
            <p:nvPr/>
          </p:nvSpPr>
          <p:spPr>
            <a:xfrm>
              <a:off x="7703052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3" name="object 53"/>
            <p:cNvSpPr/>
            <p:nvPr/>
          </p:nvSpPr>
          <p:spPr>
            <a:xfrm>
              <a:off x="7795254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863948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4" name="object 54"/>
            <p:cNvSpPr/>
            <p:nvPr/>
          </p:nvSpPr>
          <p:spPr>
            <a:xfrm>
              <a:off x="7703052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5" name="object 55"/>
            <p:cNvSpPr/>
            <p:nvPr/>
          </p:nvSpPr>
          <p:spPr>
            <a:xfrm>
              <a:off x="7703052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6" name="object 56"/>
            <p:cNvSpPr/>
            <p:nvPr/>
          </p:nvSpPr>
          <p:spPr>
            <a:xfrm>
              <a:off x="7855413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7" name="object 57"/>
            <p:cNvSpPr/>
            <p:nvPr/>
          </p:nvSpPr>
          <p:spPr>
            <a:xfrm>
              <a:off x="7947615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863948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8" name="object 58"/>
            <p:cNvSpPr/>
            <p:nvPr/>
          </p:nvSpPr>
          <p:spPr>
            <a:xfrm>
              <a:off x="7855413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9" name="object 59"/>
            <p:cNvSpPr/>
            <p:nvPr/>
          </p:nvSpPr>
          <p:spPr>
            <a:xfrm>
              <a:off x="7855413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0" name="object 60"/>
            <p:cNvSpPr/>
            <p:nvPr/>
          </p:nvSpPr>
          <p:spPr>
            <a:xfrm>
              <a:off x="8007772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2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2" y="0"/>
                  </a:lnTo>
                  <a:lnTo>
                    <a:pt x="92202" y="1893232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1" name="object 61"/>
            <p:cNvSpPr/>
            <p:nvPr/>
          </p:nvSpPr>
          <p:spPr>
            <a:xfrm>
              <a:off x="8099974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2" name="object 62"/>
            <p:cNvSpPr/>
            <p:nvPr/>
          </p:nvSpPr>
          <p:spPr>
            <a:xfrm>
              <a:off x="8007772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2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2" y="863949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3" name="object 63"/>
            <p:cNvSpPr/>
            <p:nvPr/>
          </p:nvSpPr>
          <p:spPr>
            <a:xfrm>
              <a:off x="8007772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2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2" y="863949"/>
                  </a:lnTo>
                  <a:lnTo>
                    <a:pt x="956151" y="0"/>
                  </a:lnTo>
                </a:path>
                <a:path w="956309" h="2757804">
                  <a:moveTo>
                    <a:pt x="92202" y="863949"/>
                  </a:moveTo>
                  <a:lnTo>
                    <a:pt x="92202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4" name="object 64"/>
            <p:cNvSpPr/>
            <p:nvPr/>
          </p:nvSpPr>
          <p:spPr>
            <a:xfrm>
              <a:off x="8160132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5" name="object 65"/>
            <p:cNvSpPr/>
            <p:nvPr/>
          </p:nvSpPr>
          <p:spPr>
            <a:xfrm>
              <a:off x="8252334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6" name="object 66"/>
            <p:cNvSpPr/>
            <p:nvPr/>
          </p:nvSpPr>
          <p:spPr>
            <a:xfrm>
              <a:off x="8160132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7" name="object 67"/>
            <p:cNvSpPr/>
            <p:nvPr/>
          </p:nvSpPr>
          <p:spPr>
            <a:xfrm>
              <a:off x="8160132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68" name="object 68"/>
          <p:cNvSpPr txBox="1"/>
          <p:nvPr/>
        </p:nvSpPr>
        <p:spPr>
          <a:xfrm>
            <a:off x="8809079" y="364421"/>
            <a:ext cx="2477347" cy="837964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 marR="6773" indent="403850">
              <a:spcBef>
                <a:spcPts val="133"/>
              </a:spcBef>
            </a:pPr>
            <a:r>
              <a:rPr sz="2667" spc="-7" dirty="0">
                <a:latin typeface="Arial MT"/>
                <a:cs typeface="Arial MT"/>
              </a:rPr>
              <a:t>2x6x28x28 </a:t>
            </a:r>
            <a:r>
              <a:rPr sz="266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Batch</a:t>
            </a:r>
            <a:r>
              <a:rPr sz="2667" spc="-7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of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outputs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3891605" y="1215139"/>
            <a:ext cx="3455247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latin typeface="Arial MT"/>
                <a:cs typeface="Arial MT"/>
              </a:rPr>
              <a:t>Also</a:t>
            </a:r>
            <a:r>
              <a:rPr sz="2667" spc="-5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6-dim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bias</a:t>
            </a:r>
            <a:r>
              <a:rPr sz="2667" spc="-40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vector: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70" name="object 70"/>
          <p:cNvGrpSpPr/>
          <p:nvPr/>
        </p:nvGrpSpPr>
        <p:grpSpPr>
          <a:xfrm>
            <a:off x="4879650" y="4954584"/>
            <a:ext cx="1978660" cy="1110825"/>
            <a:chOff x="3659737" y="3715937"/>
            <a:chExt cx="1483995" cy="833119"/>
          </a:xfrm>
        </p:grpSpPr>
        <p:sp>
          <p:nvSpPr>
            <p:cNvPr id="71" name="object 71"/>
            <p:cNvSpPr/>
            <p:nvPr/>
          </p:nvSpPr>
          <p:spPr>
            <a:xfrm>
              <a:off x="3669262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2" name="object 72"/>
            <p:cNvSpPr/>
            <p:nvPr/>
          </p:nvSpPr>
          <p:spPr>
            <a:xfrm>
              <a:off x="380083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3" name="object 73"/>
            <p:cNvSpPr/>
            <p:nvPr/>
          </p:nvSpPr>
          <p:spPr>
            <a:xfrm>
              <a:off x="3669262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4" name="object 74"/>
            <p:cNvSpPr/>
            <p:nvPr/>
          </p:nvSpPr>
          <p:spPr>
            <a:xfrm>
              <a:off x="3669262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5" name="object 75"/>
            <p:cNvSpPr/>
            <p:nvPr/>
          </p:nvSpPr>
          <p:spPr>
            <a:xfrm>
              <a:off x="3904362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6" name="object 76"/>
            <p:cNvSpPr/>
            <p:nvPr/>
          </p:nvSpPr>
          <p:spPr>
            <a:xfrm>
              <a:off x="403593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7" name="object 77"/>
            <p:cNvSpPr/>
            <p:nvPr/>
          </p:nvSpPr>
          <p:spPr>
            <a:xfrm>
              <a:off x="3904362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8" name="object 78"/>
            <p:cNvSpPr/>
            <p:nvPr/>
          </p:nvSpPr>
          <p:spPr>
            <a:xfrm>
              <a:off x="3904362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9" name="object 79"/>
            <p:cNvSpPr/>
            <p:nvPr/>
          </p:nvSpPr>
          <p:spPr>
            <a:xfrm>
              <a:off x="4143282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0" name="object 80"/>
            <p:cNvSpPr/>
            <p:nvPr/>
          </p:nvSpPr>
          <p:spPr>
            <a:xfrm>
              <a:off x="4274851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1" name="object 81"/>
            <p:cNvSpPr/>
            <p:nvPr/>
          </p:nvSpPr>
          <p:spPr>
            <a:xfrm>
              <a:off x="4143282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7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2" name="object 82"/>
            <p:cNvSpPr/>
            <p:nvPr/>
          </p:nvSpPr>
          <p:spPr>
            <a:xfrm>
              <a:off x="4143282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7" y="0"/>
                  </a:lnTo>
                  <a:lnTo>
                    <a:pt x="282227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7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3" name="object 83"/>
            <p:cNvSpPr/>
            <p:nvPr/>
          </p:nvSpPr>
          <p:spPr>
            <a:xfrm>
              <a:off x="4377606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4" name="object 84"/>
            <p:cNvSpPr/>
            <p:nvPr/>
          </p:nvSpPr>
          <p:spPr>
            <a:xfrm>
              <a:off x="4509175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5" name="object 85"/>
            <p:cNvSpPr/>
            <p:nvPr/>
          </p:nvSpPr>
          <p:spPr>
            <a:xfrm>
              <a:off x="4377606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6" name="object 86"/>
            <p:cNvSpPr/>
            <p:nvPr/>
          </p:nvSpPr>
          <p:spPr>
            <a:xfrm>
              <a:off x="4377606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7" name="object 87"/>
            <p:cNvSpPr/>
            <p:nvPr/>
          </p:nvSpPr>
          <p:spPr>
            <a:xfrm>
              <a:off x="4612706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8" name="object 88"/>
            <p:cNvSpPr/>
            <p:nvPr/>
          </p:nvSpPr>
          <p:spPr>
            <a:xfrm>
              <a:off x="4744275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9" name="object 89"/>
            <p:cNvSpPr/>
            <p:nvPr/>
          </p:nvSpPr>
          <p:spPr>
            <a:xfrm>
              <a:off x="4612706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0" name="object 90"/>
            <p:cNvSpPr/>
            <p:nvPr/>
          </p:nvSpPr>
          <p:spPr>
            <a:xfrm>
              <a:off x="4612706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1" name="object 91"/>
            <p:cNvSpPr/>
            <p:nvPr/>
          </p:nvSpPr>
          <p:spPr>
            <a:xfrm>
              <a:off x="4851626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2" name="object 92"/>
            <p:cNvSpPr/>
            <p:nvPr/>
          </p:nvSpPr>
          <p:spPr>
            <a:xfrm>
              <a:off x="4983195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3" name="object 93"/>
            <p:cNvSpPr/>
            <p:nvPr/>
          </p:nvSpPr>
          <p:spPr>
            <a:xfrm>
              <a:off x="4851626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4" name="object 94"/>
            <p:cNvSpPr/>
            <p:nvPr/>
          </p:nvSpPr>
          <p:spPr>
            <a:xfrm>
              <a:off x="4851626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95" name="object 95"/>
          <p:cNvSpPr txBox="1"/>
          <p:nvPr/>
        </p:nvSpPr>
        <p:spPr>
          <a:xfrm>
            <a:off x="4498698" y="2921892"/>
            <a:ext cx="2508673" cy="1019936"/>
          </a:xfrm>
          <a:prstGeom prst="rect">
            <a:avLst/>
          </a:prstGeom>
          <a:ln w="25399">
            <a:solidFill>
              <a:srgbClr val="000000"/>
            </a:solidFill>
          </a:ln>
        </p:spPr>
        <p:txBody>
          <a:bodyPr vert="horz" wrap="square" lIns="0" tIns="34712" rIns="0" bIns="0" rtlCol="0">
            <a:spAutoFit/>
          </a:bodyPr>
          <a:lstStyle/>
          <a:p>
            <a:pPr marL="745048" marR="171869" indent="-565559">
              <a:spcBef>
                <a:spcPts val="272"/>
              </a:spcBef>
            </a:pPr>
            <a:r>
              <a:rPr sz="3200" spc="-7" dirty="0">
                <a:latin typeface="Arial MT"/>
                <a:cs typeface="Arial MT"/>
              </a:rPr>
              <a:t>Convolution  Layer</a:t>
            </a:r>
            <a:endParaRPr sz="3200">
              <a:latin typeface="Arial MT"/>
              <a:cs typeface="Arial MT"/>
            </a:endParaRPr>
          </a:p>
        </p:txBody>
      </p:sp>
      <p:grpSp>
        <p:nvGrpSpPr>
          <p:cNvPr id="96" name="object 96"/>
          <p:cNvGrpSpPr/>
          <p:nvPr/>
        </p:nvGrpSpPr>
        <p:grpSpPr>
          <a:xfrm>
            <a:off x="7161545" y="3449186"/>
            <a:ext cx="654473" cy="146473"/>
            <a:chOff x="5371158" y="2586889"/>
            <a:chExt cx="490855" cy="109855"/>
          </a:xfrm>
        </p:grpSpPr>
        <p:sp>
          <p:nvSpPr>
            <p:cNvPr id="97" name="object 97"/>
            <p:cNvSpPr/>
            <p:nvPr/>
          </p:nvSpPr>
          <p:spPr>
            <a:xfrm>
              <a:off x="5371158" y="2641544"/>
              <a:ext cx="362585" cy="0"/>
            </a:xfrm>
            <a:custGeom>
              <a:avLst/>
              <a:gdLst/>
              <a:ahLst/>
              <a:cxnLst/>
              <a:rect l="l" t="t" r="r" b="b"/>
              <a:pathLst>
                <a:path w="362585">
                  <a:moveTo>
                    <a:pt x="0" y="0"/>
                  </a:moveTo>
                  <a:lnTo>
                    <a:pt x="362547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98" name="object 9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21006" y="2586889"/>
              <a:ext cx="140667" cy="109308"/>
            </a:xfrm>
            <a:prstGeom prst="rect">
              <a:avLst/>
            </a:prstGeom>
          </p:spPr>
        </p:pic>
      </p:grpSp>
      <p:grpSp>
        <p:nvGrpSpPr>
          <p:cNvPr id="99" name="object 99"/>
          <p:cNvGrpSpPr/>
          <p:nvPr/>
        </p:nvGrpSpPr>
        <p:grpSpPr>
          <a:xfrm>
            <a:off x="5720042" y="4230657"/>
            <a:ext cx="146473" cy="613833"/>
            <a:chOff x="4290031" y="3172992"/>
            <a:chExt cx="109855" cy="460375"/>
          </a:xfrm>
        </p:grpSpPr>
        <p:sp>
          <p:nvSpPr>
            <p:cNvPr id="100" name="object 100"/>
            <p:cNvSpPr/>
            <p:nvPr/>
          </p:nvSpPr>
          <p:spPr>
            <a:xfrm>
              <a:off x="4344684" y="3300959"/>
              <a:ext cx="0" cy="332740"/>
            </a:xfrm>
            <a:custGeom>
              <a:avLst/>
              <a:gdLst/>
              <a:ahLst/>
              <a:cxnLst/>
              <a:rect l="l" t="t" r="r" b="b"/>
              <a:pathLst>
                <a:path h="332739">
                  <a:moveTo>
                    <a:pt x="0" y="332317"/>
                  </a:moveTo>
                  <a:lnTo>
                    <a:pt x="0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01" name="object 10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90031" y="3172992"/>
              <a:ext cx="109307" cy="140667"/>
            </a:xfrm>
            <a:prstGeom prst="rect">
              <a:avLst/>
            </a:prstGeom>
          </p:spPr>
        </p:pic>
      </p:grpSp>
      <p:sp>
        <p:nvSpPr>
          <p:cNvPr id="102" name="object 102"/>
          <p:cNvSpPr txBox="1"/>
          <p:nvPr/>
        </p:nvSpPr>
        <p:spPr>
          <a:xfrm>
            <a:off x="3271469" y="4995303"/>
            <a:ext cx="1294553" cy="837964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242141" marR="6773" indent="-226054">
              <a:spcBef>
                <a:spcPts val="133"/>
              </a:spcBef>
            </a:pPr>
            <a:r>
              <a:rPr sz="2667" spc="-7" dirty="0">
                <a:latin typeface="Arial MT"/>
                <a:cs typeface="Arial MT"/>
              </a:rPr>
              <a:t>6x5x5  filters</a:t>
            </a:r>
            <a:endParaRPr sz="2667" dirty="0">
              <a:latin typeface="Arial MT"/>
              <a:cs typeface="Arial MT"/>
            </a:endParaRPr>
          </a:p>
        </p:txBody>
      </p:sp>
      <p:grpSp>
        <p:nvGrpSpPr>
          <p:cNvPr id="103" name="object 103"/>
          <p:cNvGrpSpPr/>
          <p:nvPr/>
        </p:nvGrpSpPr>
        <p:grpSpPr>
          <a:xfrm>
            <a:off x="4935405" y="1821449"/>
            <a:ext cx="1748367" cy="1016847"/>
            <a:chOff x="3701553" y="1366086"/>
            <a:chExt cx="1311275" cy="762635"/>
          </a:xfrm>
        </p:grpSpPr>
        <p:sp>
          <p:nvSpPr>
            <p:cNvPr id="104" name="object 104"/>
            <p:cNvSpPr/>
            <p:nvPr/>
          </p:nvSpPr>
          <p:spPr>
            <a:xfrm>
              <a:off x="3711078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5" name="object 105"/>
            <p:cNvSpPr/>
            <p:nvPr/>
          </p:nvSpPr>
          <p:spPr>
            <a:xfrm>
              <a:off x="3711078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6" name="object 106"/>
            <p:cNvSpPr/>
            <p:nvPr/>
          </p:nvSpPr>
          <p:spPr>
            <a:xfrm>
              <a:off x="3927504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7" name="object 107"/>
            <p:cNvSpPr/>
            <p:nvPr/>
          </p:nvSpPr>
          <p:spPr>
            <a:xfrm>
              <a:off x="3927504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8" name="object 108"/>
            <p:cNvSpPr/>
            <p:nvPr/>
          </p:nvSpPr>
          <p:spPr>
            <a:xfrm>
              <a:off x="4144198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6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6" y="0"/>
                  </a:lnTo>
                  <a:lnTo>
                    <a:pt x="216426" y="216425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9" name="object 109"/>
            <p:cNvSpPr/>
            <p:nvPr/>
          </p:nvSpPr>
          <p:spPr>
            <a:xfrm>
              <a:off x="4144198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6" y="0"/>
                  </a:lnTo>
                  <a:lnTo>
                    <a:pt x="216426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0" name="object 110"/>
            <p:cNvSpPr/>
            <p:nvPr/>
          </p:nvSpPr>
          <p:spPr>
            <a:xfrm>
              <a:off x="4364210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1" name="object 111"/>
            <p:cNvSpPr/>
            <p:nvPr/>
          </p:nvSpPr>
          <p:spPr>
            <a:xfrm>
              <a:off x="4364210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2" name="object 112"/>
            <p:cNvSpPr/>
            <p:nvPr/>
          </p:nvSpPr>
          <p:spPr>
            <a:xfrm>
              <a:off x="4582755" y="1375611"/>
              <a:ext cx="204470" cy="216535"/>
            </a:xfrm>
            <a:custGeom>
              <a:avLst/>
              <a:gdLst/>
              <a:ahLst/>
              <a:cxnLst/>
              <a:rect l="l" t="t" r="r" b="b"/>
              <a:pathLst>
                <a:path w="204470" h="216534">
                  <a:moveTo>
                    <a:pt x="0" y="216425"/>
                  </a:moveTo>
                  <a:lnTo>
                    <a:pt x="203965" y="216425"/>
                  </a:lnTo>
                  <a:lnTo>
                    <a:pt x="203965" y="0"/>
                  </a:lnTo>
                  <a:lnTo>
                    <a:pt x="0" y="0"/>
                  </a:lnTo>
                  <a:lnTo>
                    <a:pt x="0" y="216425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3" name="object 113"/>
            <p:cNvSpPr/>
            <p:nvPr/>
          </p:nvSpPr>
          <p:spPr>
            <a:xfrm>
              <a:off x="4582755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6" y="0"/>
                  </a:lnTo>
                  <a:lnTo>
                    <a:pt x="216426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4" name="object 114"/>
            <p:cNvSpPr/>
            <p:nvPr/>
          </p:nvSpPr>
          <p:spPr>
            <a:xfrm>
              <a:off x="4786721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5" name="object 115"/>
            <p:cNvSpPr/>
            <p:nvPr/>
          </p:nvSpPr>
          <p:spPr>
            <a:xfrm>
              <a:off x="4786721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6" name="object 116"/>
            <p:cNvSpPr/>
            <p:nvPr/>
          </p:nvSpPr>
          <p:spPr>
            <a:xfrm>
              <a:off x="4340566" y="1635835"/>
              <a:ext cx="0" cy="365125"/>
            </a:xfrm>
            <a:custGeom>
              <a:avLst/>
              <a:gdLst/>
              <a:ahLst/>
              <a:cxnLst/>
              <a:rect l="l" t="t" r="r" b="b"/>
              <a:pathLst>
                <a:path h="365125">
                  <a:moveTo>
                    <a:pt x="0" y="0"/>
                  </a:moveTo>
                  <a:lnTo>
                    <a:pt x="0" y="364654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17" name="object 1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85912" y="1987790"/>
              <a:ext cx="109307" cy="140667"/>
            </a:xfrm>
            <a:prstGeom prst="rect">
              <a:avLst/>
            </a:prstGeom>
          </p:spPr>
        </p:pic>
      </p:grpSp>
      <p:sp>
        <p:nvSpPr>
          <p:cNvPr id="118" name="object 118"/>
          <p:cNvSpPr txBox="1">
            <a:spLocks noGrp="1"/>
          </p:cNvSpPr>
          <p:nvPr>
            <p:ph type="title"/>
          </p:nvPr>
        </p:nvSpPr>
        <p:spPr>
          <a:xfrm>
            <a:off x="231420" y="40927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  <p:sp>
        <p:nvSpPr>
          <p:cNvPr id="119" name="object 119"/>
          <p:cNvSpPr txBox="1"/>
          <p:nvPr/>
        </p:nvSpPr>
        <p:spPr>
          <a:xfrm>
            <a:off x="57297" y="6067276"/>
            <a:ext cx="4833620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3243">
              <a:spcBef>
                <a:spcPts val="1092"/>
              </a:spcBef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 dirty="0">
              <a:latin typeface="Arial MT"/>
              <a:cs typeface="Arial MT"/>
            </a:endParaRPr>
          </a:p>
        </p:txBody>
      </p:sp>
      <p:sp>
        <p:nvSpPr>
          <p:cNvPr id="122" name="object 122"/>
          <p:cNvSpPr txBox="1"/>
          <p:nvPr/>
        </p:nvSpPr>
        <p:spPr>
          <a:xfrm>
            <a:off x="8531373" y="6436801"/>
            <a:ext cx="478367" cy="397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799">
              <a:lnSpc>
                <a:spcPts val="3080"/>
              </a:lnSpc>
            </a:pPr>
            <a:fld id="{81D60167-4931-47E6-BA6A-407CBD079E47}" type="slidenum">
              <a:rPr sz="2667" dirty="0">
                <a:solidFill>
                  <a:srgbClr val="FFFFFF"/>
                </a:solidFill>
                <a:latin typeface="Arial MT"/>
                <a:cs typeface="Arial MT"/>
              </a:rPr>
              <a:pPr marL="50799">
                <a:lnSpc>
                  <a:spcPts val="3080"/>
                </a:lnSpc>
              </a:pPr>
              <a:t>24</a:t>
            </a:fld>
            <a:endParaRPr sz="2667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84802" y="5052464"/>
            <a:ext cx="321733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W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2457" y="5574504"/>
            <a:ext cx="25400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C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12433" y="5790285"/>
            <a:ext cx="192193" cy="26332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1600" spc="-7" dirty="0">
                <a:latin typeface="Arial MT"/>
                <a:cs typeface="Arial MT"/>
              </a:rPr>
              <a:t>in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8115" y="1133937"/>
            <a:ext cx="209973" cy="288904"/>
          </a:xfrm>
          <a:prstGeom prst="rect">
            <a:avLst/>
          </a:prstGeom>
        </p:spPr>
        <p:txBody>
          <a:bodyPr vert="horz" wrap="square" lIns="0" tIns="22013" rIns="0" bIns="0" rtlCol="0">
            <a:spAutoFit/>
          </a:bodyPr>
          <a:lstStyle/>
          <a:p>
            <a:pPr marL="16933">
              <a:spcBef>
                <a:spcPts val="173"/>
              </a:spcBef>
            </a:pPr>
            <a:r>
              <a:rPr sz="1733" spc="7" dirty="0">
                <a:solidFill>
                  <a:srgbClr val="C00000"/>
                </a:solidFill>
                <a:latin typeface="Arial MT"/>
                <a:cs typeface="Arial MT"/>
              </a:rPr>
              <a:t>in</a:t>
            </a:r>
            <a:endParaRPr sz="1733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779" y="894048"/>
            <a:ext cx="2334260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  <a:tabLst>
                <a:tab pos="1131964" algn="l"/>
              </a:tabLst>
            </a:pPr>
            <a:r>
              <a:rPr sz="2667" dirty="0">
                <a:solidFill>
                  <a:srgbClr val="C00000"/>
                </a:solidFill>
                <a:latin typeface="Arial MT"/>
                <a:cs typeface="Arial MT"/>
              </a:rPr>
              <a:t>N</a:t>
            </a: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dirty="0">
                <a:solidFill>
                  <a:srgbClr val="C00000"/>
                </a:solidFill>
                <a:latin typeface="Arial MT"/>
                <a:cs typeface="Arial MT"/>
              </a:rPr>
              <a:t>x</a:t>
            </a: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dirty="0">
                <a:solidFill>
                  <a:srgbClr val="C00000"/>
                </a:solidFill>
                <a:latin typeface="Arial MT"/>
                <a:cs typeface="Arial MT"/>
              </a:rPr>
              <a:t>C	x</a:t>
            </a:r>
            <a:r>
              <a:rPr sz="2667" spc="-53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dirty="0">
                <a:solidFill>
                  <a:srgbClr val="C00000"/>
                </a:solidFill>
                <a:latin typeface="Arial MT"/>
                <a:cs typeface="Arial MT"/>
              </a:rPr>
              <a:t>H</a:t>
            </a:r>
            <a:r>
              <a:rPr sz="2667" spc="-47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dirty="0">
                <a:solidFill>
                  <a:srgbClr val="C00000"/>
                </a:solidFill>
                <a:latin typeface="Arial MT"/>
                <a:cs typeface="Arial MT"/>
              </a:rPr>
              <a:t>x</a:t>
            </a:r>
            <a:r>
              <a:rPr sz="2667" spc="-47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dirty="0">
                <a:solidFill>
                  <a:srgbClr val="C00000"/>
                </a:solidFill>
                <a:latin typeface="Arial MT"/>
                <a:cs typeface="Arial MT"/>
              </a:rPr>
              <a:t>W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-1583" y="1300448"/>
            <a:ext cx="2457873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Batch</a:t>
            </a:r>
            <a:r>
              <a:rPr sz="2667" spc="-67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of</a:t>
            </a:r>
            <a:r>
              <a:rPr sz="2667" spc="-60" dirty="0">
                <a:solidFill>
                  <a:srgbClr val="C00000"/>
                </a:solidFill>
                <a:latin typeface="Arial MT"/>
                <a:cs typeface="Arial MT"/>
              </a:rPr>
              <a:t> </a:t>
            </a:r>
            <a:r>
              <a:rPr sz="2667" spc="-7" dirty="0">
                <a:solidFill>
                  <a:srgbClr val="C00000"/>
                </a:solidFill>
                <a:latin typeface="Arial MT"/>
                <a:cs typeface="Arial MT"/>
              </a:rPr>
              <a:t>images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35551" y="1878017"/>
            <a:ext cx="2167467" cy="3770207"/>
            <a:chOff x="101663" y="1408512"/>
            <a:chExt cx="1625600" cy="2827655"/>
          </a:xfrm>
        </p:grpSpPr>
        <p:sp>
          <p:nvSpPr>
            <p:cNvPr id="9" name="object 9"/>
            <p:cNvSpPr/>
            <p:nvPr/>
          </p:nvSpPr>
          <p:spPr>
            <a:xfrm>
              <a:off x="761161" y="2161072"/>
              <a:ext cx="213360" cy="2014220"/>
            </a:xfrm>
            <a:custGeom>
              <a:avLst/>
              <a:gdLst/>
              <a:ahLst/>
              <a:cxnLst/>
              <a:rect l="l" t="t" r="r" b="b"/>
              <a:pathLst>
                <a:path w="213359" h="2014220">
                  <a:moveTo>
                    <a:pt x="213116" y="2014147"/>
                  </a:moveTo>
                  <a:lnTo>
                    <a:pt x="0" y="2014147"/>
                  </a:lnTo>
                  <a:lnTo>
                    <a:pt x="0" y="0"/>
                  </a:lnTo>
                  <a:lnTo>
                    <a:pt x="213116" y="0"/>
                  </a:lnTo>
                  <a:lnTo>
                    <a:pt x="213116" y="2014147"/>
                  </a:lnTo>
                  <a:close/>
                </a:path>
              </a:pathLst>
            </a:custGeom>
            <a:solidFill>
              <a:srgbClr val="F4CCCC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974277" y="1418037"/>
              <a:ext cx="743585" cy="2757805"/>
            </a:xfrm>
            <a:custGeom>
              <a:avLst/>
              <a:gdLst/>
              <a:ahLst/>
              <a:cxnLst/>
              <a:rect l="l" t="t" r="r" b="b"/>
              <a:pathLst>
                <a:path w="743585" h="2757804">
                  <a:moveTo>
                    <a:pt x="0" y="2757181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743034" y="2014147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761161" y="1418037"/>
              <a:ext cx="956310" cy="743585"/>
            </a:xfrm>
            <a:custGeom>
              <a:avLst/>
              <a:gdLst/>
              <a:ahLst/>
              <a:cxnLst/>
              <a:rect l="l" t="t" r="r" b="b"/>
              <a:pathLst>
                <a:path w="956310" h="743585">
                  <a:moveTo>
                    <a:pt x="213116" y="743034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956150" y="0"/>
                  </a:lnTo>
                  <a:lnTo>
                    <a:pt x="213116" y="743034"/>
                  </a:lnTo>
                  <a:close/>
                </a:path>
              </a:pathLst>
            </a:custGeom>
            <a:solidFill>
              <a:srgbClr val="F6D6D6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761161" y="1418037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10" h="2757804">
                  <a:moveTo>
                    <a:pt x="0" y="743034"/>
                  </a:moveTo>
                  <a:lnTo>
                    <a:pt x="743034" y="0"/>
                  </a:lnTo>
                  <a:lnTo>
                    <a:pt x="956150" y="0"/>
                  </a:lnTo>
                  <a:lnTo>
                    <a:pt x="956150" y="2014147"/>
                  </a:lnTo>
                  <a:lnTo>
                    <a:pt x="213116" y="2757181"/>
                  </a:lnTo>
                  <a:lnTo>
                    <a:pt x="0" y="2757181"/>
                  </a:lnTo>
                  <a:lnTo>
                    <a:pt x="0" y="743034"/>
                  </a:lnTo>
                  <a:close/>
                </a:path>
                <a:path w="956310" h="2757804">
                  <a:moveTo>
                    <a:pt x="0" y="743034"/>
                  </a:moveTo>
                  <a:lnTo>
                    <a:pt x="213116" y="743034"/>
                  </a:lnTo>
                  <a:lnTo>
                    <a:pt x="956150" y="0"/>
                  </a:lnTo>
                </a:path>
                <a:path w="956310" h="2757804">
                  <a:moveTo>
                    <a:pt x="213116" y="743034"/>
                  </a:moveTo>
                  <a:lnTo>
                    <a:pt x="213116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3" name="object 13"/>
            <p:cNvSpPr/>
            <p:nvPr/>
          </p:nvSpPr>
          <p:spPr>
            <a:xfrm>
              <a:off x="111188" y="2212126"/>
              <a:ext cx="213360" cy="2014220"/>
            </a:xfrm>
            <a:custGeom>
              <a:avLst/>
              <a:gdLst/>
              <a:ahLst/>
              <a:cxnLst/>
              <a:rect l="l" t="t" r="r" b="b"/>
              <a:pathLst>
                <a:path w="213360" h="2014220">
                  <a:moveTo>
                    <a:pt x="213116" y="2014147"/>
                  </a:moveTo>
                  <a:lnTo>
                    <a:pt x="0" y="2014147"/>
                  </a:lnTo>
                  <a:lnTo>
                    <a:pt x="0" y="0"/>
                  </a:lnTo>
                  <a:lnTo>
                    <a:pt x="213116" y="0"/>
                  </a:lnTo>
                  <a:lnTo>
                    <a:pt x="213116" y="2014147"/>
                  </a:lnTo>
                  <a:close/>
                </a:path>
              </a:pathLst>
            </a:custGeom>
            <a:solidFill>
              <a:srgbClr val="F4CCCC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324305" y="1469091"/>
              <a:ext cx="743585" cy="2757805"/>
            </a:xfrm>
            <a:custGeom>
              <a:avLst/>
              <a:gdLst/>
              <a:ahLst/>
              <a:cxnLst/>
              <a:rect l="l" t="t" r="r" b="b"/>
              <a:pathLst>
                <a:path w="743585" h="2757804">
                  <a:moveTo>
                    <a:pt x="0" y="2757181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743034" y="2014147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111188" y="1469091"/>
              <a:ext cx="956310" cy="743585"/>
            </a:xfrm>
            <a:custGeom>
              <a:avLst/>
              <a:gdLst/>
              <a:ahLst/>
              <a:cxnLst/>
              <a:rect l="l" t="t" r="r" b="b"/>
              <a:pathLst>
                <a:path w="956310" h="743585">
                  <a:moveTo>
                    <a:pt x="213116" y="743034"/>
                  </a:moveTo>
                  <a:lnTo>
                    <a:pt x="0" y="743034"/>
                  </a:lnTo>
                  <a:lnTo>
                    <a:pt x="743034" y="0"/>
                  </a:lnTo>
                  <a:lnTo>
                    <a:pt x="956150" y="0"/>
                  </a:lnTo>
                  <a:lnTo>
                    <a:pt x="213116" y="743034"/>
                  </a:lnTo>
                  <a:close/>
                </a:path>
              </a:pathLst>
            </a:custGeom>
            <a:solidFill>
              <a:srgbClr val="F6D6D6">
                <a:alpha val="51763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11188" y="1469091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10" h="2757804">
                  <a:moveTo>
                    <a:pt x="0" y="743034"/>
                  </a:moveTo>
                  <a:lnTo>
                    <a:pt x="743034" y="0"/>
                  </a:lnTo>
                  <a:lnTo>
                    <a:pt x="956150" y="0"/>
                  </a:lnTo>
                  <a:lnTo>
                    <a:pt x="956150" y="2014147"/>
                  </a:lnTo>
                  <a:lnTo>
                    <a:pt x="213116" y="2757181"/>
                  </a:lnTo>
                  <a:lnTo>
                    <a:pt x="0" y="2757181"/>
                  </a:lnTo>
                  <a:lnTo>
                    <a:pt x="0" y="743034"/>
                  </a:lnTo>
                  <a:close/>
                </a:path>
                <a:path w="956310" h="2757804">
                  <a:moveTo>
                    <a:pt x="0" y="743034"/>
                  </a:moveTo>
                  <a:lnTo>
                    <a:pt x="213116" y="743034"/>
                  </a:lnTo>
                  <a:lnTo>
                    <a:pt x="956150" y="0"/>
                  </a:lnTo>
                </a:path>
                <a:path w="956310" h="2757804">
                  <a:moveTo>
                    <a:pt x="213116" y="743034"/>
                  </a:moveTo>
                  <a:lnTo>
                    <a:pt x="213116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2417412" y="4044058"/>
            <a:ext cx="25400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H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2628300" y="3353529"/>
            <a:ext cx="1623907" cy="146473"/>
            <a:chOff x="1971225" y="2515146"/>
            <a:chExt cx="1217930" cy="109855"/>
          </a:xfrm>
        </p:grpSpPr>
        <p:sp>
          <p:nvSpPr>
            <p:cNvPr id="19" name="object 19"/>
            <p:cNvSpPr/>
            <p:nvPr/>
          </p:nvSpPr>
          <p:spPr>
            <a:xfrm>
              <a:off x="1971225" y="2569800"/>
              <a:ext cx="1090295" cy="0"/>
            </a:xfrm>
            <a:custGeom>
              <a:avLst/>
              <a:gdLst/>
              <a:ahLst/>
              <a:cxnLst/>
              <a:rect l="l" t="t" r="r" b="b"/>
              <a:pathLst>
                <a:path w="1090295">
                  <a:moveTo>
                    <a:pt x="0" y="0"/>
                  </a:moveTo>
                  <a:lnTo>
                    <a:pt x="1089877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48403" y="2515146"/>
              <a:ext cx="140667" cy="109308"/>
            </a:xfrm>
            <a:prstGeom prst="rect">
              <a:avLst/>
            </a:prstGeom>
          </p:spPr>
        </p:pic>
      </p:grpSp>
      <p:grpSp>
        <p:nvGrpSpPr>
          <p:cNvPr id="21" name="object 21"/>
          <p:cNvGrpSpPr/>
          <p:nvPr/>
        </p:nvGrpSpPr>
        <p:grpSpPr>
          <a:xfrm>
            <a:off x="7885309" y="1575581"/>
            <a:ext cx="4272280" cy="3716020"/>
            <a:chOff x="5913982" y="1181685"/>
            <a:chExt cx="3204210" cy="2787015"/>
          </a:xfrm>
        </p:grpSpPr>
        <p:sp>
          <p:nvSpPr>
            <p:cNvPr id="22" name="object 22"/>
            <p:cNvSpPr/>
            <p:nvPr/>
          </p:nvSpPr>
          <p:spPr>
            <a:xfrm>
              <a:off x="5923507" y="2055159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10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3" name="object 23"/>
            <p:cNvSpPr/>
            <p:nvPr/>
          </p:nvSpPr>
          <p:spPr>
            <a:xfrm>
              <a:off x="6015709" y="1191210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2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2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4" name="object 24"/>
            <p:cNvSpPr/>
            <p:nvPr/>
          </p:nvSpPr>
          <p:spPr>
            <a:xfrm>
              <a:off x="5923507" y="1191210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5" name="object 25"/>
            <p:cNvSpPr/>
            <p:nvPr/>
          </p:nvSpPr>
          <p:spPr>
            <a:xfrm>
              <a:off x="5923507" y="1191210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2"/>
                  </a:lnTo>
                  <a:lnTo>
                    <a:pt x="0" y="2757182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2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6" name="object 26"/>
            <p:cNvSpPr/>
            <p:nvPr/>
          </p:nvSpPr>
          <p:spPr>
            <a:xfrm>
              <a:off x="607413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10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7" name="object 27"/>
            <p:cNvSpPr/>
            <p:nvPr/>
          </p:nvSpPr>
          <p:spPr>
            <a:xfrm>
              <a:off x="616633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8" name="object 28"/>
            <p:cNvSpPr/>
            <p:nvPr/>
          </p:nvSpPr>
          <p:spPr>
            <a:xfrm>
              <a:off x="607413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29" name="object 29"/>
            <p:cNvSpPr/>
            <p:nvPr/>
          </p:nvSpPr>
          <p:spPr>
            <a:xfrm>
              <a:off x="607413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0" name="object 30"/>
            <p:cNvSpPr/>
            <p:nvPr/>
          </p:nvSpPr>
          <p:spPr>
            <a:xfrm>
              <a:off x="622649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10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1" name="object 31"/>
            <p:cNvSpPr/>
            <p:nvPr/>
          </p:nvSpPr>
          <p:spPr>
            <a:xfrm>
              <a:off x="631869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2" name="object 32"/>
            <p:cNvSpPr/>
            <p:nvPr/>
          </p:nvSpPr>
          <p:spPr>
            <a:xfrm>
              <a:off x="622649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3" name="object 33"/>
            <p:cNvSpPr/>
            <p:nvPr/>
          </p:nvSpPr>
          <p:spPr>
            <a:xfrm>
              <a:off x="622649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4" name="object 34"/>
            <p:cNvSpPr/>
            <p:nvPr/>
          </p:nvSpPr>
          <p:spPr>
            <a:xfrm>
              <a:off x="637885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10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5" name="object 35"/>
            <p:cNvSpPr/>
            <p:nvPr/>
          </p:nvSpPr>
          <p:spPr>
            <a:xfrm>
              <a:off x="647105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6" name="object 36"/>
            <p:cNvSpPr/>
            <p:nvPr/>
          </p:nvSpPr>
          <p:spPr>
            <a:xfrm>
              <a:off x="637885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7" name="object 37"/>
            <p:cNvSpPr/>
            <p:nvPr/>
          </p:nvSpPr>
          <p:spPr>
            <a:xfrm>
              <a:off x="637885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8" name="object 38"/>
            <p:cNvSpPr/>
            <p:nvPr/>
          </p:nvSpPr>
          <p:spPr>
            <a:xfrm>
              <a:off x="6531214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39" name="object 39"/>
            <p:cNvSpPr/>
            <p:nvPr/>
          </p:nvSpPr>
          <p:spPr>
            <a:xfrm>
              <a:off x="6623415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0" name="object 40"/>
            <p:cNvSpPr/>
            <p:nvPr/>
          </p:nvSpPr>
          <p:spPr>
            <a:xfrm>
              <a:off x="6531214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1" name="object 41"/>
            <p:cNvSpPr/>
            <p:nvPr/>
          </p:nvSpPr>
          <p:spPr>
            <a:xfrm>
              <a:off x="6531214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2" name="object 42"/>
            <p:cNvSpPr/>
            <p:nvPr/>
          </p:nvSpPr>
          <p:spPr>
            <a:xfrm>
              <a:off x="6683575" y="2055427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3" name="object 43"/>
            <p:cNvSpPr/>
            <p:nvPr/>
          </p:nvSpPr>
          <p:spPr>
            <a:xfrm>
              <a:off x="6775776" y="1191478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4" name="object 44"/>
            <p:cNvSpPr/>
            <p:nvPr/>
          </p:nvSpPr>
          <p:spPr>
            <a:xfrm>
              <a:off x="6683575" y="1191478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5" name="object 45"/>
            <p:cNvSpPr/>
            <p:nvPr/>
          </p:nvSpPr>
          <p:spPr>
            <a:xfrm>
              <a:off x="6683575" y="1191478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6" name="object 46"/>
            <p:cNvSpPr/>
            <p:nvPr/>
          </p:nvSpPr>
          <p:spPr>
            <a:xfrm>
              <a:off x="7392046" y="2065284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7" name="object 47"/>
            <p:cNvSpPr/>
            <p:nvPr/>
          </p:nvSpPr>
          <p:spPr>
            <a:xfrm>
              <a:off x="7484247" y="1201335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2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2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8" name="object 48"/>
            <p:cNvSpPr/>
            <p:nvPr/>
          </p:nvSpPr>
          <p:spPr>
            <a:xfrm>
              <a:off x="7392046" y="1201335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49" name="object 49"/>
            <p:cNvSpPr/>
            <p:nvPr/>
          </p:nvSpPr>
          <p:spPr>
            <a:xfrm>
              <a:off x="7392046" y="1201335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2"/>
                  </a:lnTo>
                  <a:lnTo>
                    <a:pt x="0" y="2757182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2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0" name="object 50"/>
            <p:cNvSpPr/>
            <p:nvPr/>
          </p:nvSpPr>
          <p:spPr>
            <a:xfrm>
              <a:off x="7542670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1" name="object 51"/>
            <p:cNvSpPr/>
            <p:nvPr/>
          </p:nvSpPr>
          <p:spPr>
            <a:xfrm>
              <a:off x="7634872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2" name="object 52"/>
            <p:cNvSpPr/>
            <p:nvPr/>
          </p:nvSpPr>
          <p:spPr>
            <a:xfrm>
              <a:off x="7542670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3" name="object 53"/>
            <p:cNvSpPr/>
            <p:nvPr/>
          </p:nvSpPr>
          <p:spPr>
            <a:xfrm>
              <a:off x="7542670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4" name="object 54"/>
            <p:cNvSpPr/>
            <p:nvPr/>
          </p:nvSpPr>
          <p:spPr>
            <a:xfrm>
              <a:off x="7695031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5" name="object 55"/>
            <p:cNvSpPr/>
            <p:nvPr/>
          </p:nvSpPr>
          <p:spPr>
            <a:xfrm>
              <a:off x="7787232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6" name="object 56"/>
            <p:cNvSpPr/>
            <p:nvPr/>
          </p:nvSpPr>
          <p:spPr>
            <a:xfrm>
              <a:off x="7695031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7" name="object 57"/>
            <p:cNvSpPr/>
            <p:nvPr/>
          </p:nvSpPr>
          <p:spPr>
            <a:xfrm>
              <a:off x="7695031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8" name="object 58"/>
            <p:cNvSpPr/>
            <p:nvPr/>
          </p:nvSpPr>
          <p:spPr>
            <a:xfrm>
              <a:off x="7847392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9" name="object 59"/>
            <p:cNvSpPr/>
            <p:nvPr/>
          </p:nvSpPr>
          <p:spPr>
            <a:xfrm>
              <a:off x="7939593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0" name="object 60"/>
            <p:cNvSpPr/>
            <p:nvPr/>
          </p:nvSpPr>
          <p:spPr>
            <a:xfrm>
              <a:off x="7847392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1" name="object 61"/>
            <p:cNvSpPr/>
            <p:nvPr/>
          </p:nvSpPr>
          <p:spPr>
            <a:xfrm>
              <a:off x="7847392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2" name="object 62"/>
            <p:cNvSpPr/>
            <p:nvPr/>
          </p:nvSpPr>
          <p:spPr>
            <a:xfrm>
              <a:off x="7999752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3" name="object 63"/>
            <p:cNvSpPr/>
            <p:nvPr/>
          </p:nvSpPr>
          <p:spPr>
            <a:xfrm>
              <a:off x="8091954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863948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4" name="object 64"/>
            <p:cNvSpPr/>
            <p:nvPr/>
          </p:nvSpPr>
          <p:spPr>
            <a:xfrm>
              <a:off x="7999752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8" y="0"/>
                  </a:lnTo>
                  <a:lnTo>
                    <a:pt x="956150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5" name="object 65"/>
            <p:cNvSpPr/>
            <p:nvPr/>
          </p:nvSpPr>
          <p:spPr>
            <a:xfrm>
              <a:off x="7999752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8" y="0"/>
                  </a:lnTo>
                  <a:lnTo>
                    <a:pt x="956150" y="0"/>
                  </a:lnTo>
                  <a:lnTo>
                    <a:pt x="956150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0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6" name="object 66"/>
            <p:cNvSpPr/>
            <p:nvPr/>
          </p:nvSpPr>
          <p:spPr>
            <a:xfrm>
              <a:off x="8152111" y="2065552"/>
              <a:ext cx="92710" cy="1893570"/>
            </a:xfrm>
            <a:custGeom>
              <a:avLst/>
              <a:gdLst/>
              <a:ahLst/>
              <a:cxnLst/>
              <a:rect l="l" t="t" r="r" b="b"/>
              <a:pathLst>
                <a:path w="92709" h="1893570">
                  <a:moveTo>
                    <a:pt x="92201" y="1893232"/>
                  </a:moveTo>
                  <a:lnTo>
                    <a:pt x="0" y="1893232"/>
                  </a:lnTo>
                  <a:lnTo>
                    <a:pt x="0" y="0"/>
                  </a:lnTo>
                  <a:lnTo>
                    <a:pt x="92201" y="0"/>
                  </a:lnTo>
                  <a:lnTo>
                    <a:pt x="92201" y="1893232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7" name="object 67"/>
            <p:cNvSpPr/>
            <p:nvPr/>
          </p:nvSpPr>
          <p:spPr>
            <a:xfrm>
              <a:off x="8244313" y="1201603"/>
              <a:ext cx="864235" cy="2757805"/>
            </a:xfrm>
            <a:custGeom>
              <a:avLst/>
              <a:gdLst/>
              <a:ahLst/>
              <a:cxnLst/>
              <a:rect l="l" t="t" r="r" b="b"/>
              <a:pathLst>
                <a:path w="864234" h="2757804">
                  <a:moveTo>
                    <a:pt x="0" y="2757181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863949" y="1893232"/>
                  </a:lnTo>
                  <a:lnTo>
                    <a:pt x="0" y="2757181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8" name="object 68"/>
            <p:cNvSpPr/>
            <p:nvPr/>
          </p:nvSpPr>
          <p:spPr>
            <a:xfrm>
              <a:off x="8152111" y="1201603"/>
              <a:ext cx="956310" cy="864235"/>
            </a:xfrm>
            <a:custGeom>
              <a:avLst/>
              <a:gdLst/>
              <a:ahLst/>
              <a:cxnLst/>
              <a:rect l="l" t="t" r="r" b="b"/>
              <a:pathLst>
                <a:path w="956309" h="864235">
                  <a:moveTo>
                    <a:pt x="92201" y="863949"/>
                  </a:moveTo>
                  <a:lnTo>
                    <a:pt x="0" y="863949"/>
                  </a:lnTo>
                  <a:lnTo>
                    <a:pt x="863949" y="0"/>
                  </a:lnTo>
                  <a:lnTo>
                    <a:pt x="956151" y="0"/>
                  </a:lnTo>
                  <a:lnTo>
                    <a:pt x="92201" y="863949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9" name="object 69"/>
            <p:cNvSpPr/>
            <p:nvPr/>
          </p:nvSpPr>
          <p:spPr>
            <a:xfrm>
              <a:off x="8152111" y="1201603"/>
              <a:ext cx="956310" cy="2757805"/>
            </a:xfrm>
            <a:custGeom>
              <a:avLst/>
              <a:gdLst/>
              <a:ahLst/>
              <a:cxnLst/>
              <a:rect l="l" t="t" r="r" b="b"/>
              <a:pathLst>
                <a:path w="956309" h="2757804">
                  <a:moveTo>
                    <a:pt x="0" y="863949"/>
                  </a:moveTo>
                  <a:lnTo>
                    <a:pt x="863949" y="0"/>
                  </a:lnTo>
                  <a:lnTo>
                    <a:pt x="956151" y="0"/>
                  </a:lnTo>
                  <a:lnTo>
                    <a:pt x="956151" y="1893232"/>
                  </a:lnTo>
                  <a:lnTo>
                    <a:pt x="92201" y="2757181"/>
                  </a:lnTo>
                  <a:lnTo>
                    <a:pt x="0" y="2757181"/>
                  </a:lnTo>
                  <a:lnTo>
                    <a:pt x="0" y="863949"/>
                  </a:lnTo>
                  <a:close/>
                </a:path>
                <a:path w="956309" h="2757804">
                  <a:moveTo>
                    <a:pt x="0" y="863949"/>
                  </a:moveTo>
                  <a:lnTo>
                    <a:pt x="92201" y="863949"/>
                  </a:lnTo>
                  <a:lnTo>
                    <a:pt x="956151" y="0"/>
                  </a:lnTo>
                </a:path>
                <a:path w="956309" h="2757804">
                  <a:moveTo>
                    <a:pt x="92201" y="863949"/>
                  </a:moveTo>
                  <a:lnTo>
                    <a:pt x="92201" y="2757181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70" name="object 70"/>
          <p:cNvSpPr txBox="1"/>
          <p:nvPr/>
        </p:nvSpPr>
        <p:spPr>
          <a:xfrm>
            <a:off x="9579726" y="604308"/>
            <a:ext cx="347980" cy="288904"/>
          </a:xfrm>
          <a:prstGeom prst="rect">
            <a:avLst/>
          </a:prstGeom>
        </p:spPr>
        <p:txBody>
          <a:bodyPr vert="horz" wrap="square" lIns="0" tIns="22013" rIns="0" bIns="0" rtlCol="0">
            <a:spAutoFit/>
          </a:bodyPr>
          <a:lstStyle/>
          <a:p>
            <a:pPr marL="16933">
              <a:spcBef>
                <a:spcPts val="173"/>
              </a:spcBef>
            </a:pPr>
            <a:r>
              <a:rPr sz="1733" spc="13" dirty="0">
                <a:latin typeface="Arial MT"/>
                <a:cs typeface="Arial MT"/>
              </a:rPr>
              <a:t>out</a:t>
            </a:r>
            <a:endParaRPr sz="1733">
              <a:latin typeface="Arial MT"/>
              <a:cs typeface="Arial MT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8733389" y="364420"/>
            <a:ext cx="2609427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  <a:tabLst>
                <a:tab pos="1269968" algn="l"/>
              </a:tabLst>
            </a:pPr>
            <a:r>
              <a:rPr sz="2667" dirty="0">
                <a:latin typeface="Arial MT"/>
                <a:cs typeface="Arial MT"/>
              </a:rPr>
              <a:t>N</a:t>
            </a:r>
            <a:r>
              <a:rPr sz="2667" spc="-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x</a:t>
            </a:r>
            <a:r>
              <a:rPr sz="2667" spc="-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C	x</a:t>
            </a:r>
            <a:r>
              <a:rPr sz="2667" spc="-53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H’</a:t>
            </a:r>
            <a:r>
              <a:rPr sz="2667" spc="-140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x</a:t>
            </a:r>
            <a:r>
              <a:rPr sz="2667" spc="-4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W’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8798384" y="770820"/>
            <a:ext cx="2477347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latin typeface="Arial MT"/>
                <a:cs typeface="Arial MT"/>
              </a:rPr>
              <a:t>Batch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of</a:t>
            </a:r>
            <a:r>
              <a:rPr sz="2667" spc="-6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outputs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3880910" y="1215139"/>
            <a:ext cx="1028700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spc="-7" dirty="0">
                <a:latin typeface="Arial MT"/>
                <a:cs typeface="Arial MT"/>
              </a:rPr>
              <a:t>Also</a:t>
            </a:r>
            <a:r>
              <a:rPr sz="2667" spc="-120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C</a:t>
            </a:r>
            <a:endParaRPr sz="2667">
              <a:latin typeface="Arial MT"/>
              <a:cs typeface="Arial MT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4878001" y="1455028"/>
            <a:ext cx="347980" cy="288904"/>
          </a:xfrm>
          <a:prstGeom prst="rect">
            <a:avLst/>
          </a:prstGeom>
        </p:spPr>
        <p:txBody>
          <a:bodyPr vert="horz" wrap="square" lIns="0" tIns="22013" rIns="0" bIns="0" rtlCol="0">
            <a:spAutoFit/>
          </a:bodyPr>
          <a:lstStyle/>
          <a:p>
            <a:pPr marL="16933">
              <a:spcBef>
                <a:spcPts val="173"/>
              </a:spcBef>
            </a:pPr>
            <a:r>
              <a:rPr sz="1733" spc="13" dirty="0">
                <a:latin typeface="Arial MT"/>
                <a:cs typeface="Arial MT"/>
              </a:rPr>
              <a:t>out</a:t>
            </a:r>
            <a:endParaRPr sz="1733">
              <a:latin typeface="Arial MT"/>
              <a:cs typeface="Arial MT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5191643" y="1215139"/>
            <a:ext cx="2517140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dirty="0">
                <a:latin typeface="Arial MT"/>
                <a:cs typeface="Arial MT"/>
              </a:rPr>
              <a:t>-dim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bias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dirty="0">
                <a:latin typeface="Arial MT"/>
                <a:cs typeface="Arial MT"/>
              </a:rPr>
              <a:t>vector: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76" name="object 76"/>
          <p:cNvGrpSpPr/>
          <p:nvPr/>
        </p:nvGrpSpPr>
        <p:grpSpPr>
          <a:xfrm>
            <a:off x="4868957" y="4954584"/>
            <a:ext cx="1978660" cy="1110825"/>
            <a:chOff x="3651717" y="3715937"/>
            <a:chExt cx="1483995" cy="833119"/>
          </a:xfrm>
        </p:grpSpPr>
        <p:sp>
          <p:nvSpPr>
            <p:cNvPr id="77" name="object 77"/>
            <p:cNvSpPr/>
            <p:nvPr/>
          </p:nvSpPr>
          <p:spPr>
            <a:xfrm>
              <a:off x="3661242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8" name="object 78"/>
            <p:cNvSpPr/>
            <p:nvPr/>
          </p:nvSpPr>
          <p:spPr>
            <a:xfrm>
              <a:off x="3792810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9" name="object 79"/>
            <p:cNvSpPr/>
            <p:nvPr/>
          </p:nvSpPr>
          <p:spPr>
            <a:xfrm>
              <a:off x="3661242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0" name="object 80"/>
            <p:cNvSpPr/>
            <p:nvPr/>
          </p:nvSpPr>
          <p:spPr>
            <a:xfrm>
              <a:off x="3661242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1" name="object 81"/>
            <p:cNvSpPr/>
            <p:nvPr/>
          </p:nvSpPr>
          <p:spPr>
            <a:xfrm>
              <a:off x="3896342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2" name="object 82"/>
            <p:cNvSpPr/>
            <p:nvPr/>
          </p:nvSpPr>
          <p:spPr>
            <a:xfrm>
              <a:off x="4027910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BBA8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3" name="object 83"/>
            <p:cNvSpPr/>
            <p:nvPr/>
          </p:nvSpPr>
          <p:spPr>
            <a:xfrm>
              <a:off x="3896342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EEDB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4" name="object 84"/>
            <p:cNvSpPr/>
            <p:nvPr/>
          </p:nvSpPr>
          <p:spPr>
            <a:xfrm>
              <a:off x="3896342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5" name="object 85"/>
            <p:cNvSpPr/>
            <p:nvPr/>
          </p:nvSpPr>
          <p:spPr>
            <a:xfrm>
              <a:off x="4135262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6" name="object 86"/>
            <p:cNvSpPr/>
            <p:nvPr/>
          </p:nvSpPr>
          <p:spPr>
            <a:xfrm>
              <a:off x="4266830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3A3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7" name="object 87"/>
            <p:cNvSpPr/>
            <p:nvPr/>
          </p:nvSpPr>
          <p:spPr>
            <a:xfrm>
              <a:off x="4135262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6D6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8" name="object 88"/>
            <p:cNvSpPr/>
            <p:nvPr/>
          </p:nvSpPr>
          <p:spPr>
            <a:xfrm>
              <a:off x="4135262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9" name="object 89"/>
            <p:cNvSpPr/>
            <p:nvPr/>
          </p:nvSpPr>
          <p:spPr>
            <a:xfrm>
              <a:off x="4369586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0" name="object 90"/>
            <p:cNvSpPr/>
            <p:nvPr/>
          </p:nvSpPr>
          <p:spPr>
            <a:xfrm>
              <a:off x="4501154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BC1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1" name="object 91"/>
            <p:cNvSpPr/>
            <p:nvPr/>
          </p:nvSpPr>
          <p:spPr>
            <a:xfrm>
              <a:off x="4369586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FF4D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2" name="object 92"/>
            <p:cNvSpPr/>
            <p:nvPr/>
          </p:nvSpPr>
          <p:spPr>
            <a:xfrm>
              <a:off x="4369586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3" name="object 93"/>
            <p:cNvSpPr/>
            <p:nvPr/>
          </p:nvSpPr>
          <p:spPr>
            <a:xfrm>
              <a:off x="4604686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4" name="object 94"/>
            <p:cNvSpPr/>
            <p:nvPr/>
          </p:nvSpPr>
          <p:spPr>
            <a:xfrm>
              <a:off x="4736254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ADA7BA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5" name="object 95"/>
            <p:cNvSpPr/>
            <p:nvPr/>
          </p:nvSpPr>
          <p:spPr>
            <a:xfrm>
              <a:off x="4604686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6" name="object 96"/>
            <p:cNvSpPr/>
            <p:nvPr/>
          </p:nvSpPr>
          <p:spPr>
            <a:xfrm>
              <a:off x="4604686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7" name="object 97"/>
            <p:cNvSpPr/>
            <p:nvPr/>
          </p:nvSpPr>
          <p:spPr>
            <a:xfrm>
              <a:off x="4843605" y="3876121"/>
              <a:ext cx="132080" cy="663575"/>
            </a:xfrm>
            <a:custGeom>
              <a:avLst/>
              <a:gdLst/>
              <a:ahLst/>
              <a:cxnLst/>
              <a:rect l="l" t="t" r="r" b="b"/>
              <a:pathLst>
                <a:path w="132079" h="663575">
                  <a:moveTo>
                    <a:pt x="131568" y="663029"/>
                  </a:moveTo>
                  <a:lnTo>
                    <a:pt x="0" y="663029"/>
                  </a:lnTo>
                  <a:lnTo>
                    <a:pt x="0" y="0"/>
                  </a:lnTo>
                  <a:lnTo>
                    <a:pt x="131568" y="0"/>
                  </a:lnTo>
                  <a:lnTo>
                    <a:pt x="131568" y="663029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8" name="object 98"/>
            <p:cNvSpPr/>
            <p:nvPr/>
          </p:nvSpPr>
          <p:spPr>
            <a:xfrm>
              <a:off x="4975174" y="3725462"/>
              <a:ext cx="151130" cy="814069"/>
            </a:xfrm>
            <a:custGeom>
              <a:avLst/>
              <a:gdLst/>
              <a:ahLst/>
              <a:cxnLst/>
              <a:rect l="l" t="t" r="r" b="b"/>
              <a:pathLst>
                <a:path w="151129" h="814070">
                  <a:moveTo>
                    <a:pt x="0" y="81368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150658" y="663029"/>
                  </a:lnTo>
                  <a:lnTo>
                    <a:pt x="0" y="813688"/>
                  </a:lnTo>
                  <a:close/>
                </a:path>
              </a:pathLst>
            </a:custGeom>
            <a:solidFill>
              <a:srgbClr val="C9B7A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9" name="object 99"/>
            <p:cNvSpPr/>
            <p:nvPr/>
          </p:nvSpPr>
          <p:spPr>
            <a:xfrm>
              <a:off x="4843605" y="3725462"/>
              <a:ext cx="282575" cy="151130"/>
            </a:xfrm>
            <a:custGeom>
              <a:avLst/>
              <a:gdLst/>
              <a:ahLst/>
              <a:cxnLst/>
              <a:rect l="l" t="t" r="r" b="b"/>
              <a:pathLst>
                <a:path w="282575" h="151129">
                  <a:moveTo>
                    <a:pt x="131568" y="150658"/>
                  </a:moveTo>
                  <a:lnTo>
                    <a:pt x="0" y="150658"/>
                  </a:lnTo>
                  <a:lnTo>
                    <a:pt x="150658" y="0"/>
                  </a:lnTo>
                  <a:lnTo>
                    <a:pt x="282226" y="0"/>
                  </a:lnTo>
                  <a:lnTo>
                    <a:pt x="131568" y="150658"/>
                  </a:lnTo>
                  <a:close/>
                </a:path>
              </a:pathLst>
            </a:custGeom>
            <a:solidFill>
              <a:srgbClr val="FCEAD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0" name="object 100"/>
            <p:cNvSpPr/>
            <p:nvPr/>
          </p:nvSpPr>
          <p:spPr>
            <a:xfrm>
              <a:off x="4843605" y="3725462"/>
              <a:ext cx="282575" cy="814069"/>
            </a:xfrm>
            <a:custGeom>
              <a:avLst/>
              <a:gdLst/>
              <a:ahLst/>
              <a:cxnLst/>
              <a:rect l="l" t="t" r="r" b="b"/>
              <a:pathLst>
                <a:path w="282575" h="814070">
                  <a:moveTo>
                    <a:pt x="0" y="150658"/>
                  </a:moveTo>
                  <a:lnTo>
                    <a:pt x="150658" y="0"/>
                  </a:lnTo>
                  <a:lnTo>
                    <a:pt x="282226" y="0"/>
                  </a:lnTo>
                  <a:lnTo>
                    <a:pt x="282226" y="663029"/>
                  </a:lnTo>
                  <a:lnTo>
                    <a:pt x="131568" y="813688"/>
                  </a:lnTo>
                  <a:lnTo>
                    <a:pt x="0" y="813688"/>
                  </a:lnTo>
                  <a:lnTo>
                    <a:pt x="0" y="150658"/>
                  </a:lnTo>
                  <a:close/>
                </a:path>
                <a:path w="282575" h="814070">
                  <a:moveTo>
                    <a:pt x="0" y="150658"/>
                  </a:moveTo>
                  <a:lnTo>
                    <a:pt x="131568" y="150658"/>
                  </a:lnTo>
                  <a:lnTo>
                    <a:pt x="282226" y="0"/>
                  </a:lnTo>
                </a:path>
                <a:path w="282575" h="814070">
                  <a:moveTo>
                    <a:pt x="131568" y="150658"/>
                  </a:moveTo>
                  <a:lnTo>
                    <a:pt x="131568" y="813688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01" name="object 101"/>
          <p:cNvSpPr txBox="1"/>
          <p:nvPr/>
        </p:nvSpPr>
        <p:spPr>
          <a:xfrm>
            <a:off x="4488005" y="2921892"/>
            <a:ext cx="2508673" cy="1019936"/>
          </a:xfrm>
          <a:prstGeom prst="rect">
            <a:avLst/>
          </a:prstGeom>
          <a:ln w="25399">
            <a:solidFill>
              <a:srgbClr val="000000"/>
            </a:solidFill>
          </a:ln>
        </p:spPr>
        <p:txBody>
          <a:bodyPr vert="horz" wrap="square" lIns="0" tIns="34712" rIns="0" bIns="0" rtlCol="0">
            <a:spAutoFit/>
          </a:bodyPr>
          <a:lstStyle/>
          <a:p>
            <a:pPr marL="745048" marR="171869" indent="-565559">
              <a:spcBef>
                <a:spcPts val="272"/>
              </a:spcBef>
            </a:pPr>
            <a:r>
              <a:rPr sz="3200" spc="-7" dirty="0">
                <a:latin typeface="Arial MT"/>
                <a:cs typeface="Arial MT"/>
              </a:rPr>
              <a:t>Convolution  Layer</a:t>
            </a:r>
            <a:endParaRPr sz="3200">
              <a:latin typeface="Arial MT"/>
              <a:cs typeface="Arial MT"/>
            </a:endParaRPr>
          </a:p>
        </p:txBody>
      </p:sp>
      <p:grpSp>
        <p:nvGrpSpPr>
          <p:cNvPr id="102" name="object 102"/>
          <p:cNvGrpSpPr/>
          <p:nvPr/>
        </p:nvGrpSpPr>
        <p:grpSpPr>
          <a:xfrm>
            <a:off x="7150852" y="3449186"/>
            <a:ext cx="654473" cy="146473"/>
            <a:chOff x="5363138" y="2586889"/>
            <a:chExt cx="490855" cy="109855"/>
          </a:xfrm>
        </p:grpSpPr>
        <p:sp>
          <p:nvSpPr>
            <p:cNvPr id="103" name="object 103"/>
            <p:cNvSpPr/>
            <p:nvPr/>
          </p:nvSpPr>
          <p:spPr>
            <a:xfrm>
              <a:off x="5363138" y="2641544"/>
              <a:ext cx="362585" cy="0"/>
            </a:xfrm>
            <a:custGeom>
              <a:avLst/>
              <a:gdLst/>
              <a:ahLst/>
              <a:cxnLst/>
              <a:rect l="l" t="t" r="r" b="b"/>
              <a:pathLst>
                <a:path w="362585">
                  <a:moveTo>
                    <a:pt x="0" y="0"/>
                  </a:moveTo>
                  <a:lnTo>
                    <a:pt x="362547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04" name="object 10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12986" y="2586889"/>
              <a:ext cx="140667" cy="109308"/>
            </a:xfrm>
            <a:prstGeom prst="rect">
              <a:avLst/>
            </a:prstGeom>
          </p:spPr>
        </p:pic>
      </p:grpSp>
      <p:grpSp>
        <p:nvGrpSpPr>
          <p:cNvPr id="105" name="object 105"/>
          <p:cNvGrpSpPr/>
          <p:nvPr/>
        </p:nvGrpSpPr>
        <p:grpSpPr>
          <a:xfrm>
            <a:off x="5709346" y="4230657"/>
            <a:ext cx="146473" cy="613833"/>
            <a:chOff x="4282009" y="3172992"/>
            <a:chExt cx="109855" cy="460375"/>
          </a:xfrm>
        </p:grpSpPr>
        <p:sp>
          <p:nvSpPr>
            <p:cNvPr id="106" name="object 106"/>
            <p:cNvSpPr/>
            <p:nvPr/>
          </p:nvSpPr>
          <p:spPr>
            <a:xfrm>
              <a:off x="4336663" y="3300959"/>
              <a:ext cx="0" cy="332740"/>
            </a:xfrm>
            <a:custGeom>
              <a:avLst/>
              <a:gdLst/>
              <a:ahLst/>
              <a:cxnLst/>
              <a:rect l="l" t="t" r="r" b="b"/>
              <a:pathLst>
                <a:path h="332739">
                  <a:moveTo>
                    <a:pt x="0" y="332317"/>
                  </a:moveTo>
                  <a:lnTo>
                    <a:pt x="0" y="0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07" name="object 10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82009" y="3172992"/>
              <a:ext cx="109307" cy="140667"/>
            </a:xfrm>
            <a:prstGeom prst="rect">
              <a:avLst/>
            </a:prstGeom>
          </p:spPr>
        </p:pic>
      </p:grpSp>
      <p:sp>
        <p:nvSpPr>
          <p:cNvPr id="108" name="object 108"/>
          <p:cNvSpPr txBox="1"/>
          <p:nvPr/>
        </p:nvSpPr>
        <p:spPr>
          <a:xfrm>
            <a:off x="2359781" y="5107180"/>
            <a:ext cx="2501900" cy="75576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886438" marR="40639" indent="-836486">
              <a:spcBef>
                <a:spcPts val="133"/>
              </a:spcBef>
            </a:pPr>
            <a:r>
              <a:rPr sz="2400" spc="-7" dirty="0">
                <a:latin typeface="Arial MT"/>
                <a:cs typeface="Arial MT"/>
              </a:rPr>
              <a:t>C</a:t>
            </a:r>
            <a:r>
              <a:rPr sz="2400" spc="-9" baseline="-32407" dirty="0">
                <a:latin typeface="Arial MT"/>
                <a:cs typeface="Arial MT"/>
              </a:rPr>
              <a:t>out</a:t>
            </a:r>
            <a:r>
              <a:rPr sz="2400" spc="-29" baseline="-32407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x</a:t>
            </a:r>
            <a:r>
              <a:rPr sz="2400" spc="-27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C</a:t>
            </a:r>
            <a:r>
              <a:rPr sz="2400" spc="-9" baseline="-32407" dirty="0">
                <a:latin typeface="Arial MT"/>
                <a:cs typeface="Arial MT"/>
              </a:rPr>
              <a:t>in</a:t>
            </a:r>
            <a:r>
              <a:rPr sz="2400" spc="-7" dirty="0">
                <a:latin typeface="Arial MT"/>
                <a:cs typeface="Arial MT"/>
              </a:rPr>
              <a:t>x</a:t>
            </a:r>
            <a:r>
              <a:rPr sz="2400" spc="-27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K</a:t>
            </a:r>
            <a:r>
              <a:rPr sz="2400" baseline="-32407" dirty="0">
                <a:latin typeface="Arial MT"/>
                <a:cs typeface="Arial MT"/>
              </a:rPr>
              <a:t>w</a:t>
            </a:r>
            <a:r>
              <a:rPr sz="2400" spc="300" baseline="-32407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x</a:t>
            </a:r>
            <a:r>
              <a:rPr sz="2400" spc="-27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K</a:t>
            </a:r>
            <a:r>
              <a:rPr sz="2400" baseline="-32407" dirty="0">
                <a:latin typeface="Arial MT"/>
                <a:cs typeface="Arial MT"/>
              </a:rPr>
              <a:t>h </a:t>
            </a:r>
            <a:r>
              <a:rPr sz="2400" spc="-640" baseline="-32407" dirty="0">
                <a:latin typeface="Arial MT"/>
                <a:cs typeface="Arial MT"/>
              </a:rPr>
              <a:t> </a:t>
            </a:r>
            <a:r>
              <a:rPr sz="2400" spc="-7" dirty="0">
                <a:latin typeface="Arial MT"/>
                <a:cs typeface="Arial MT"/>
              </a:rPr>
              <a:t>filters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109" name="object 109"/>
          <p:cNvGrpSpPr/>
          <p:nvPr/>
        </p:nvGrpSpPr>
        <p:grpSpPr>
          <a:xfrm>
            <a:off x="4924709" y="1821449"/>
            <a:ext cx="1748367" cy="1016847"/>
            <a:chOff x="3693531" y="1366086"/>
            <a:chExt cx="1311275" cy="762635"/>
          </a:xfrm>
        </p:grpSpPr>
        <p:sp>
          <p:nvSpPr>
            <p:cNvPr id="110" name="object 110"/>
            <p:cNvSpPr/>
            <p:nvPr/>
          </p:nvSpPr>
          <p:spPr>
            <a:xfrm>
              <a:off x="3703056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1" name="object 111"/>
            <p:cNvSpPr/>
            <p:nvPr/>
          </p:nvSpPr>
          <p:spPr>
            <a:xfrm>
              <a:off x="3703056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2" name="object 112"/>
            <p:cNvSpPr/>
            <p:nvPr/>
          </p:nvSpPr>
          <p:spPr>
            <a:xfrm>
              <a:off x="3919482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6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6" y="0"/>
                  </a:lnTo>
                  <a:lnTo>
                    <a:pt x="216426" y="216425"/>
                  </a:lnTo>
                  <a:close/>
                </a:path>
              </a:pathLst>
            </a:custGeom>
            <a:solidFill>
              <a:srgbClr val="D9EAD3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3" name="object 113"/>
            <p:cNvSpPr/>
            <p:nvPr/>
          </p:nvSpPr>
          <p:spPr>
            <a:xfrm>
              <a:off x="3919482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6" y="0"/>
                  </a:lnTo>
                  <a:lnTo>
                    <a:pt x="216426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4" name="object 114"/>
            <p:cNvSpPr/>
            <p:nvPr/>
          </p:nvSpPr>
          <p:spPr>
            <a:xfrm>
              <a:off x="4136177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4CC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5" name="object 115"/>
            <p:cNvSpPr/>
            <p:nvPr/>
          </p:nvSpPr>
          <p:spPr>
            <a:xfrm>
              <a:off x="4136177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6" name="object 116"/>
            <p:cNvSpPr/>
            <p:nvPr/>
          </p:nvSpPr>
          <p:spPr>
            <a:xfrm>
              <a:off x="4356188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5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5" y="0"/>
                  </a:lnTo>
                  <a:lnTo>
                    <a:pt x="216425" y="216425"/>
                  </a:lnTo>
                  <a:close/>
                </a:path>
              </a:pathLst>
            </a:custGeom>
            <a:solidFill>
              <a:srgbClr val="FFF1CC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7" name="object 117"/>
            <p:cNvSpPr/>
            <p:nvPr/>
          </p:nvSpPr>
          <p:spPr>
            <a:xfrm>
              <a:off x="4356188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8" name="object 118"/>
            <p:cNvSpPr/>
            <p:nvPr/>
          </p:nvSpPr>
          <p:spPr>
            <a:xfrm>
              <a:off x="4574734" y="1375611"/>
              <a:ext cx="204470" cy="216535"/>
            </a:xfrm>
            <a:custGeom>
              <a:avLst/>
              <a:gdLst/>
              <a:ahLst/>
              <a:cxnLst/>
              <a:rect l="l" t="t" r="r" b="b"/>
              <a:pathLst>
                <a:path w="204470" h="216534">
                  <a:moveTo>
                    <a:pt x="0" y="216425"/>
                  </a:moveTo>
                  <a:lnTo>
                    <a:pt x="203964" y="216425"/>
                  </a:lnTo>
                  <a:lnTo>
                    <a:pt x="203964" y="0"/>
                  </a:lnTo>
                  <a:lnTo>
                    <a:pt x="0" y="0"/>
                  </a:lnTo>
                  <a:lnTo>
                    <a:pt x="0" y="216425"/>
                  </a:lnTo>
                  <a:close/>
                </a:path>
              </a:pathLst>
            </a:custGeom>
            <a:solidFill>
              <a:srgbClr val="D9D1E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9" name="object 119"/>
            <p:cNvSpPr/>
            <p:nvPr/>
          </p:nvSpPr>
          <p:spPr>
            <a:xfrm>
              <a:off x="4574734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5" y="0"/>
                  </a:lnTo>
                  <a:lnTo>
                    <a:pt x="216425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0" name="object 120"/>
            <p:cNvSpPr/>
            <p:nvPr/>
          </p:nvSpPr>
          <p:spPr>
            <a:xfrm>
              <a:off x="4778699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216426" y="216425"/>
                  </a:moveTo>
                  <a:lnTo>
                    <a:pt x="0" y="216425"/>
                  </a:lnTo>
                  <a:lnTo>
                    <a:pt x="0" y="0"/>
                  </a:lnTo>
                  <a:lnTo>
                    <a:pt x="216426" y="0"/>
                  </a:lnTo>
                  <a:lnTo>
                    <a:pt x="216426" y="216425"/>
                  </a:lnTo>
                  <a:close/>
                </a:path>
              </a:pathLst>
            </a:custGeom>
            <a:solidFill>
              <a:srgbClr val="FCE4CD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1" name="object 121"/>
            <p:cNvSpPr/>
            <p:nvPr/>
          </p:nvSpPr>
          <p:spPr>
            <a:xfrm>
              <a:off x="4778699" y="1375611"/>
              <a:ext cx="216535" cy="216535"/>
            </a:xfrm>
            <a:custGeom>
              <a:avLst/>
              <a:gdLst/>
              <a:ahLst/>
              <a:cxnLst/>
              <a:rect l="l" t="t" r="r" b="b"/>
              <a:pathLst>
                <a:path w="216535" h="216534">
                  <a:moveTo>
                    <a:pt x="0" y="0"/>
                  </a:moveTo>
                  <a:lnTo>
                    <a:pt x="216426" y="0"/>
                  </a:lnTo>
                  <a:lnTo>
                    <a:pt x="216426" y="216425"/>
                  </a:lnTo>
                  <a:lnTo>
                    <a:pt x="0" y="216425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2" name="object 122"/>
            <p:cNvSpPr/>
            <p:nvPr/>
          </p:nvSpPr>
          <p:spPr>
            <a:xfrm>
              <a:off x="4332544" y="1635835"/>
              <a:ext cx="0" cy="365125"/>
            </a:xfrm>
            <a:custGeom>
              <a:avLst/>
              <a:gdLst/>
              <a:ahLst/>
              <a:cxnLst/>
              <a:rect l="l" t="t" r="r" b="b"/>
              <a:pathLst>
                <a:path h="365125">
                  <a:moveTo>
                    <a:pt x="0" y="0"/>
                  </a:moveTo>
                  <a:lnTo>
                    <a:pt x="0" y="364654"/>
                  </a:lnTo>
                </a:path>
              </a:pathLst>
            </a:custGeom>
            <a:ln w="253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pic>
          <p:nvPicPr>
            <p:cNvPr id="123" name="object 12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77890" y="1987790"/>
              <a:ext cx="109307" cy="140667"/>
            </a:xfrm>
            <a:prstGeom prst="rect">
              <a:avLst/>
            </a:prstGeom>
          </p:spPr>
        </p:pic>
      </p:grpSp>
      <p:sp>
        <p:nvSpPr>
          <p:cNvPr id="124" name="object 124"/>
          <p:cNvSpPr txBox="1"/>
          <p:nvPr/>
        </p:nvSpPr>
        <p:spPr>
          <a:xfrm>
            <a:off x="8140055" y="5327443"/>
            <a:ext cx="254000" cy="38643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400" dirty="0">
                <a:latin typeface="Arial MT"/>
                <a:cs typeface="Arial MT"/>
              </a:rPr>
              <a:t>C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27" name="object 127"/>
          <p:cNvSpPr txBox="1"/>
          <p:nvPr/>
        </p:nvSpPr>
        <p:spPr>
          <a:xfrm>
            <a:off x="57297" y="6067276"/>
            <a:ext cx="4833620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3243">
              <a:spcBef>
                <a:spcPts val="1092"/>
              </a:spcBef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 dirty="0">
              <a:latin typeface="Arial MT"/>
              <a:cs typeface="Arial MT"/>
            </a:endParaRPr>
          </a:p>
        </p:txBody>
      </p:sp>
      <p:sp>
        <p:nvSpPr>
          <p:cNvPr id="130" name="object 130"/>
          <p:cNvSpPr txBox="1"/>
          <p:nvPr/>
        </p:nvSpPr>
        <p:spPr>
          <a:xfrm>
            <a:off x="8531373" y="6436801"/>
            <a:ext cx="478367" cy="397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799">
              <a:lnSpc>
                <a:spcPts val="3080"/>
              </a:lnSpc>
            </a:pPr>
            <a:fld id="{81D60167-4931-47E6-BA6A-407CBD079E47}" type="slidenum">
              <a:rPr sz="2667" dirty="0">
                <a:solidFill>
                  <a:srgbClr val="FFFFFF"/>
                </a:solidFill>
                <a:latin typeface="Arial MT"/>
                <a:cs typeface="Arial MT"/>
              </a:rPr>
              <a:pPr marL="50799">
                <a:lnSpc>
                  <a:spcPts val="3080"/>
                </a:lnSpc>
              </a:pPr>
              <a:t>25</a:t>
            </a:fld>
            <a:endParaRPr sz="2667">
              <a:latin typeface="Arial MT"/>
              <a:cs typeface="Arial MT"/>
            </a:endParaRPr>
          </a:p>
        </p:txBody>
      </p:sp>
      <p:sp>
        <p:nvSpPr>
          <p:cNvPr id="125" name="object 125"/>
          <p:cNvSpPr txBox="1"/>
          <p:nvPr/>
        </p:nvSpPr>
        <p:spPr>
          <a:xfrm>
            <a:off x="8360028" y="5543224"/>
            <a:ext cx="316653" cy="26332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1600" spc="-7" dirty="0">
                <a:latin typeface="Arial MT"/>
                <a:cs typeface="Arial MT"/>
              </a:rPr>
              <a:t>out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126" name="object 126"/>
          <p:cNvSpPr txBox="1">
            <a:spLocks noGrp="1"/>
          </p:cNvSpPr>
          <p:nvPr>
            <p:ph type="title"/>
          </p:nvPr>
        </p:nvSpPr>
        <p:spPr>
          <a:xfrm>
            <a:off x="157890" y="0"/>
            <a:ext cx="4126653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7" dirty="0"/>
              <a:t>Convolution</a:t>
            </a:r>
            <a:r>
              <a:rPr spc="-113" dirty="0"/>
              <a:t> </a:t>
            </a:r>
            <a:r>
              <a:rPr spc="-7" dirty="0"/>
              <a:t>Layer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9EDFE-65F3-2E8C-8DFA-A53A8268E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 Map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782B0-38ED-E48C-B624-D4B14322C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i="0" u="none" strike="noStrike" dirty="0">
                <a:effectLst/>
                <a:latin typeface="__Source_Sans_3_4d9a39"/>
              </a:rPr>
              <a:t>The size </a:t>
            </a:r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of the output volume is controlled by three parameters that we need to decide before the convolution step is performed: </a:t>
            </a:r>
          </a:p>
          <a:p>
            <a:pPr lvl="1"/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Depth: Depth corresponds to the number of filters we use for the convolution operation. </a:t>
            </a:r>
          </a:p>
          <a:p>
            <a:pPr lvl="1"/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Stride: Stride is the number of pixels by which we slide our filter matrix over the input matrix. </a:t>
            </a:r>
          </a:p>
          <a:p>
            <a:pPr lvl="1"/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Zero-padding: Sometimes, it is convenient to pad the input matrix with zeros around the border, so that we can apply the filter to bordering elements of our input image matrix.  </a:t>
            </a:r>
          </a:p>
          <a:p>
            <a:pPr lvl="2"/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With zero-padding wide convolution </a:t>
            </a:r>
          </a:p>
          <a:p>
            <a:pPr lvl="2"/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Without zero-padding narrow convolution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72398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 dirty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18046" y="1636853"/>
            <a:ext cx="3657600" cy="16173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40029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40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18046" y="1636853"/>
            <a:ext cx="3657600" cy="16173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40029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40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3067050" y="5014340"/>
            <a:ext cx="13690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18046" y="1636853"/>
            <a:ext cx="3657600" cy="16173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40029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40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3067050" y="5014340"/>
            <a:ext cx="13690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E2BE-ADC6-10A5-C354-7DD650390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 Convolutional Neural Network-Components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1276E-C64F-AF74-6862-5C4994EB9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00000"/>
                </a:solidFill>
                <a:effectLst/>
                <a:latin typeface="__Source_Sans_3_4d9a39"/>
              </a:rPr>
              <a:t> Convolutional </a:t>
            </a:r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Layer</a:t>
            </a:r>
          </a:p>
          <a:p>
            <a:pPr lvl="1" algn="just"/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It acts as a feature extractor that extract features of the inputs such as edges, corners, endpoints. It can be one or more in the model.</a:t>
            </a:r>
          </a:p>
          <a:p>
            <a:r>
              <a:rPr lang="en-GB" b="1" dirty="0"/>
              <a:t>Activation</a:t>
            </a:r>
            <a:r>
              <a:rPr lang="en-GB" dirty="0"/>
              <a:t> Function</a:t>
            </a:r>
          </a:p>
          <a:p>
            <a:pPr lvl="1"/>
            <a:r>
              <a:rPr lang="en-GB" i="0" u="none" strike="noStrike" dirty="0">
                <a:solidFill>
                  <a:srgbClr val="000000"/>
                </a:solidFill>
                <a:effectLst/>
                <a:latin typeface="__Source_Sans_3_4d9a39"/>
              </a:rPr>
              <a:t>It is used to introduce non-linearity in CNN, since most of the real-world problems are non-linear.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00000"/>
                </a:solidFill>
                <a:effectLst/>
                <a:latin typeface="__Source_Sans_3_4d9a39"/>
              </a:rPr>
              <a:t>Pooling </a:t>
            </a:r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layer </a:t>
            </a:r>
          </a:p>
          <a:p>
            <a:pPr lvl="1" algn="just"/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It reduces the spatial dimensions of input data while keeping the most important information. It's also known as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__Source_Sans_3_4d9a39"/>
              </a:rPr>
              <a:t>downsampling</a:t>
            </a:r>
            <a:r>
              <a:rPr lang="en-GB" b="0" i="0" dirty="0">
                <a:solidFill>
                  <a:srgbClr val="000000"/>
                </a:solidFill>
                <a:effectLst/>
                <a:latin typeface="__Source_Sans_3_4d9a39"/>
              </a:rPr>
              <a:t> or subsampling.</a:t>
            </a:r>
          </a:p>
        </p:txBody>
      </p:sp>
    </p:spTree>
    <p:extLst>
      <p:ext uri="{BB962C8B-B14F-4D97-AF65-F5344CB8AC3E}">
        <p14:creationId xmlns:p14="http://schemas.microsoft.com/office/powerpoint/2010/main" val="21613285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18046" y="1636853"/>
            <a:ext cx="3657600" cy="16173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40029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40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3067050" y="5014340"/>
            <a:ext cx="13690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3067051" y="1636852"/>
            <a:ext cx="6809105" cy="382905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3390900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339217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 dirty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848100" lvl="1" indent="-227329">
              <a:spcBef>
                <a:spcPts val="240"/>
              </a:spcBef>
              <a:buFont typeface="Arial"/>
              <a:buChar char="•"/>
              <a:tabLst>
                <a:tab pos="384810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 dirty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390900" marR="292100" indent="-227329">
              <a:lnSpc>
                <a:spcPts val="3020"/>
              </a:lnSpc>
              <a:spcBef>
                <a:spcPts val="1019"/>
              </a:spcBef>
              <a:buFont typeface="Arial"/>
              <a:buChar char="•"/>
              <a:tabLst>
                <a:tab pos="339217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Can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define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different 	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endParaRPr sz="2800" kern="0" dirty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848100" lvl="1" indent="-227329">
              <a:spcBef>
                <a:spcPts val="204"/>
              </a:spcBef>
              <a:buFont typeface="Arial"/>
              <a:buChar char="•"/>
              <a:tabLst>
                <a:tab pos="3848100" algn="l"/>
              </a:tabLst>
            </a:pP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Hyperparameter</a:t>
            </a:r>
            <a:endParaRPr sz="2400" kern="0" dirty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>
              <a:spcBef>
                <a:spcPts val="985"/>
              </a:spcBef>
            </a:pPr>
            <a:endParaRPr sz="2400" kern="0" dirty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/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2</a:t>
            </a:r>
            <a:endParaRPr sz="2800" kern="0" dirty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3067051" y="1636852"/>
            <a:ext cx="6809105" cy="382905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3390900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339217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848100" lvl="1" indent="-227329">
              <a:spcBef>
                <a:spcPts val="240"/>
              </a:spcBef>
              <a:buFont typeface="Arial"/>
              <a:buChar char="•"/>
              <a:tabLst>
                <a:tab pos="384810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390900" marR="292100" indent="-227329">
              <a:lnSpc>
                <a:spcPts val="3020"/>
              </a:lnSpc>
              <a:spcBef>
                <a:spcPts val="1019"/>
              </a:spcBef>
              <a:buFont typeface="Arial"/>
              <a:buChar char="•"/>
              <a:tabLst>
                <a:tab pos="339217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Can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define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different 	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848100" lvl="1" indent="-227329">
              <a:spcBef>
                <a:spcPts val="204"/>
              </a:spcBef>
              <a:buFont typeface="Arial"/>
              <a:buChar char="•"/>
              <a:tabLst>
                <a:tab pos="3848100" algn="l"/>
              </a:tabLst>
            </a:pP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Hyperparameter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>
              <a:spcBef>
                <a:spcPts val="985"/>
              </a:spcBef>
            </a:pP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/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2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3067051" y="1636852"/>
            <a:ext cx="6809105" cy="382905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3390900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339217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848100" lvl="1" indent="-227329">
              <a:spcBef>
                <a:spcPts val="240"/>
              </a:spcBef>
              <a:buFont typeface="Arial"/>
              <a:buChar char="•"/>
              <a:tabLst>
                <a:tab pos="384810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390900" marR="292100" indent="-227329">
              <a:lnSpc>
                <a:spcPts val="3020"/>
              </a:lnSpc>
              <a:spcBef>
                <a:spcPts val="1019"/>
              </a:spcBef>
              <a:buFont typeface="Arial"/>
              <a:buChar char="•"/>
              <a:tabLst>
                <a:tab pos="339217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Can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define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different 	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848100" lvl="1" indent="-227329">
              <a:spcBef>
                <a:spcPts val="204"/>
              </a:spcBef>
              <a:buFont typeface="Arial"/>
              <a:buChar char="•"/>
              <a:tabLst>
                <a:tab pos="3848100" algn="l"/>
              </a:tabLst>
            </a:pP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Hyperparameter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>
              <a:spcBef>
                <a:spcPts val="985"/>
              </a:spcBef>
            </a:pP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/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2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3067051" y="1636852"/>
            <a:ext cx="6809105" cy="382905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3390900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339217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848100" lvl="1" indent="-227329">
              <a:spcBef>
                <a:spcPts val="240"/>
              </a:spcBef>
              <a:buFont typeface="Arial"/>
              <a:buChar char="•"/>
              <a:tabLst>
                <a:tab pos="384810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390900" marR="292100" indent="-227329">
              <a:lnSpc>
                <a:spcPts val="3020"/>
              </a:lnSpc>
              <a:spcBef>
                <a:spcPts val="1019"/>
              </a:spcBef>
              <a:buFont typeface="Arial"/>
              <a:buChar char="•"/>
              <a:tabLst>
                <a:tab pos="339217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Can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define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different 	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848100" lvl="1" indent="-227329">
              <a:spcBef>
                <a:spcPts val="204"/>
              </a:spcBef>
              <a:buFont typeface="Arial"/>
              <a:buChar char="•"/>
              <a:tabLst>
                <a:tab pos="3848100" algn="l"/>
              </a:tabLst>
            </a:pP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Hyperparameter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>
              <a:spcBef>
                <a:spcPts val="985"/>
              </a:spcBef>
            </a:pP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/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2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1915465" y="1636852"/>
            <a:ext cx="7960359" cy="441452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4542155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4543425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4999355" lvl="1" indent="-227329">
              <a:spcBef>
                <a:spcPts val="240"/>
              </a:spcBef>
              <a:buFont typeface="Arial"/>
              <a:buChar char="•"/>
              <a:tabLst>
                <a:tab pos="4999355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4542155" marR="292100" indent="-227329">
              <a:lnSpc>
                <a:spcPts val="3020"/>
              </a:lnSpc>
              <a:spcBef>
                <a:spcPts val="1019"/>
              </a:spcBef>
              <a:buFont typeface="Arial"/>
              <a:buChar char="•"/>
              <a:tabLst>
                <a:tab pos="4543425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Can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define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different 	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4999355" lvl="1" indent="-227329">
              <a:spcBef>
                <a:spcPts val="204"/>
              </a:spcBef>
              <a:buFont typeface="Arial"/>
              <a:buChar char="•"/>
              <a:tabLst>
                <a:tab pos="4999355" algn="l"/>
              </a:tabLst>
            </a:pP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Hyperparameter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>
              <a:spcBef>
                <a:spcPts val="985"/>
              </a:spcBef>
            </a:pP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R="4280535" algn="ctr"/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2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R="4282440" algn="ctr">
              <a:spcBef>
                <a:spcPts val="1245"/>
              </a:spcBef>
            </a:pP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Works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in</a:t>
            </a:r>
            <a:r>
              <a:rPr sz="2800" kern="0" spc="-7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both</a:t>
            </a:r>
            <a:r>
              <a:rPr sz="2800" kern="0" spc="-6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directions!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18046" y="1636853"/>
            <a:ext cx="3657600" cy="457771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40029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40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240029" marR="292100" indent="-227329">
              <a:lnSpc>
                <a:spcPts val="3020"/>
              </a:lnSpc>
              <a:spcBef>
                <a:spcPts val="1019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Can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define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different 	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04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Hyperparameter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240029" marR="777240" indent="-227329">
              <a:lnSpc>
                <a:spcPts val="3020"/>
              </a:lnSpc>
              <a:spcBef>
                <a:spcPts val="1015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9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reduces</a:t>
            </a:r>
            <a:r>
              <a:rPr sz="2800" kern="0" spc="-8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the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number</a:t>
            </a:r>
            <a:r>
              <a:rPr sz="2800" kern="0" spc="-8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rgbClr val="EC7C30"/>
                </a:solidFill>
                <a:latin typeface="Carlito"/>
                <a:cs typeface="Carlito"/>
              </a:rPr>
              <a:t>of 	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multiplications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15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Subsamples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3067050" y="5014340"/>
            <a:ext cx="13690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3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18046" y="1636853"/>
            <a:ext cx="3657600" cy="457771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40029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40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240029" marR="292100" indent="-227329">
              <a:lnSpc>
                <a:spcPts val="3020"/>
              </a:lnSpc>
              <a:spcBef>
                <a:spcPts val="1019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Can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define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different 	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04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Hyperparameter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240029" marR="777240" indent="-227329">
              <a:lnSpc>
                <a:spcPts val="3020"/>
              </a:lnSpc>
              <a:spcBef>
                <a:spcPts val="1015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9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reduces</a:t>
            </a:r>
            <a:r>
              <a:rPr sz="2800" kern="0" spc="-8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the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number</a:t>
            </a:r>
            <a:r>
              <a:rPr sz="2800" kern="0" spc="-8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rgbClr val="EC7C30"/>
                </a:solidFill>
                <a:latin typeface="Carlito"/>
                <a:cs typeface="Carlito"/>
              </a:rPr>
              <a:t>of 	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multiplications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15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Subsamples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3067050" y="5014340"/>
            <a:ext cx="13690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3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110490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Stride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18046" y="1636853"/>
            <a:ext cx="3657600" cy="457771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40029" marR="5080" indent="-227329">
              <a:lnSpc>
                <a:spcPct val="90000"/>
              </a:lnSpc>
              <a:spcBef>
                <a:spcPts val="434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Basic</a:t>
            </a:r>
            <a:r>
              <a:rPr sz="2800" kern="0" spc="-9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slides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800" kern="0" spc="-5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 	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one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pixel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at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time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40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240029" marR="292100" indent="-227329">
              <a:lnSpc>
                <a:spcPts val="3020"/>
              </a:lnSpc>
              <a:spcBef>
                <a:spcPts val="1019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Can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define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different 	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04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Hyperparameter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240029" marR="777240" indent="-227329">
              <a:lnSpc>
                <a:spcPts val="3020"/>
              </a:lnSpc>
              <a:spcBef>
                <a:spcPts val="1015"/>
              </a:spcBef>
              <a:buFont typeface="Arial"/>
              <a:buChar char="•"/>
              <a:tabLst>
                <a:tab pos="241300" algn="l"/>
              </a:tabLst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9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reduces</a:t>
            </a:r>
            <a:r>
              <a:rPr sz="2800" kern="0" spc="-8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the 	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number</a:t>
            </a:r>
            <a:r>
              <a:rPr sz="2800" kern="0" spc="-8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rgbClr val="EC7C30"/>
                </a:solidFill>
                <a:latin typeface="Carlito"/>
                <a:cs typeface="Carlito"/>
              </a:rPr>
              <a:t>of 	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multiplications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697230" lvl="1" indent="-227329">
              <a:spcBef>
                <a:spcPts val="215"/>
              </a:spcBef>
              <a:buFont typeface="Arial"/>
              <a:buChar char="•"/>
              <a:tabLst>
                <a:tab pos="697230" algn="l"/>
              </a:tabLst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Subsamples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147063" y="1747011"/>
          <a:ext cx="3225799" cy="2924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94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3067050" y="5014340"/>
            <a:ext cx="13690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3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3615054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25" dirty="0">
                <a:solidFill>
                  <a:srgbClr val="FFFFFF"/>
                </a:solidFill>
                <a:latin typeface="Carlito"/>
                <a:cs typeface="Carlito"/>
              </a:rPr>
              <a:t>Activation</a:t>
            </a:r>
            <a:r>
              <a:rPr sz="3600" kern="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dirty="0">
                <a:solidFill>
                  <a:srgbClr val="FFFFFF"/>
                </a:solidFill>
                <a:latin typeface="Carlito"/>
                <a:cs typeface="Carlito"/>
              </a:rPr>
              <a:t>Map</a:t>
            </a:r>
            <a:r>
              <a:rPr sz="3600" kern="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spc="-20" dirty="0">
                <a:solidFill>
                  <a:srgbClr val="FFFFFF"/>
                </a:solidFill>
                <a:latin typeface="Carlito"/>
                <a:cs typeface="Carlito"/>
              </a:rPr>
              <a:t>Size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251392" y="2879217"/>
          <a:ext cx="2984495" cy="25590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3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2015744" y="1542745"/>
            <a:ext cx="7717790" cy="16141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What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is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size</a:t>
            </a:r>
            <a:r>
              <a:rPr sz="2400" kern="0" spc="-3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of</a:t>
            </a:r>
            <a:r>
              <a:rPr sz="2400" kern="0" spc="-3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400" kern="0" spc="-3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image</a:t>
            </a:r>
            <a:r>
              <a:rPr sz="24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after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application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of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400" kern="0" spc="-3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with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>
              <a:spcBef>
                <a:spcPts val="5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given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size</a:t>
            </a:r>
            <a:r>
              <a:rPr sz="2400" kern="0" spc="-6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and</a:t>
            </a:r>
            <a:r>
              <a:rPr sz="24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10" dirty="0">
                <a:solidFill>
                  <a:srgbClr val="EC7C30"/>
                </a:solidFill>
                <a:latin typeface="Carlito"/>
                <a:cs typeface="Carlito"/>
              </a:rPr>
              <a:t>stride</a:t>
            </a: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?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483360">
              <a:lnSpc>
                <a:spcPts val="2660"/>
              </a:lnSpc>
              <a:spcBef>
                <a:spcPts val="944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W=7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3694429">
              <a:lnSpc>
                <a:spcPts val="3140"/>
              </a:lnSpc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General</a:t>
            </a:r>
            <a:r>
              <a:rPr sz="2800" kern="0" spc="-10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rule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02740" y="3949065"/>
            <a:ext cx="5238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H=7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290309" y="3934078"/>
            <a:ext cx="885825" cy="20320"/>
          </a:xfrm>
          <a:custGeom>
            <a:avLst/>
            <a:gdLst/>
            <a:ahLst/>
            <a:cxnLst/>
            <a:rect l="l" t="t" r="r" b="b"/>
            <a:pathLst>
              <a:path w="885825" h="20320">
                <a:moveTo>
                  <a:pt x="885443" y="0"/>
                </a:moveTo>
                <a:lnTo>
                  <a:pt x="0" y="0"/>
                </a:lnTo>
                <a:lnTo>
                  <a:pt x="0" y="19812"/>
                </a:lnTo>
                <a:lnTo>
                  <a:pt x="885443" y="19812"/>
                </a:lnTo>
                <a:lnTo>
                  <a:pt x="88544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636891" y="3917392"/>
            <a:ext cx="18732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spc="-50" dirty="0">
                <a:solidFill>
                  <a:sysClr val="windowText" lastClr="000000"/>
                </a:solidFill>
                <a:latin typeface="Symbola"/>
                <a:cs typeface="Symbola"/>
              </a:rPr>
              <a:t>𝑆</a:t>
            </a:r>
            <a:endParaRPr sz="2400" kern="0">
              <a:solidFill>
                <a:sysClr val="windowText" lastClr="000000"/>
              </a:solidFill>
              <a:latin typeface="Symbola"/>
              <a:cs typeface="Symbol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649115" y="3719940"/>
            <a:ext cx="22910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spcBef>
                <a:spcPts val="100"/>
              </a:spcBef>
            </a:pPr>
            <a:r>
              <a:rPr sz="2400" kern="0" spc="95" dirty="0">
                <a:solidFill>
                  <a:sysClr val="windowText" lastClr="000000"/>
                </a:solidFill>
                <a:latin typeface="Symbola"/>
                <a:cs typeface="Symbola"/>
              </a:rPr>
              <a:t>𝑊</a:t>
            </a:r>
            <a:r>
              <a:rPr sz="2625" kern="0" spc="142" baseline="28571" dirty="0">
                <a:solidFill>
                  <a:sysClr val="windowText" lastClr="000000"/>
                </a:solidFill>
                <a:latin typeface="Symbola"/>
                <a:cs typeface="Symbola"/>
              </a:rPr>
              <a:t>′</a:t>
            </a:r>
            <a:r>
              <a:rPr sz="2625" kern="0" spc="307" baseline="28571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Symbola"/>
                <a:cs typeface="Symbola"/>
              </a:rPr>
              <a:t>=</a:t>
            </a:r>
            <a:r>
              <a:rPr sz="2400" kern="0" spc="5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3600" kern="0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𝑊</a:t>
            </a:r>
            <a:r>
              <a:rPr sz="3600" kern="0" spc="-37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3600" kern="0" spc="-120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− </a:t>
            </a:r>
            <a:r>
              <a:rPr sz="3600" kern="0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𝐾</a:t>
            </a:r>
            <a:r>
              <a:rPr sz="3600" kern="0" spc="-82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Symbola"/>
                <a:cs typeface="Symbola"/>
              </a:rPr>
              <a:t>+</a:t>
            </a:r>
            <a:r>
              <a:rPr sz="2400" kern="0" spc="-110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spc="70" dirty="0">
                <a:solidFill>
                  <a:sysClr val="windowText" lastClr="000000"/>
                </a:solidFill>
                <a:latin typeface="Symbola"/>
                <a:cs typeface="Symbola"/>
              </a:rPr>
              <a:t>1</a:t>
            </a:r>
            <a:endParaRPr sz="2400" kern="0">
              <a:solidFill>
                <a:sysClr val="windowText" lastClr="000000"/>
              </a:solidFill>
              <a:latin typeface="Symbola"/>
              <a:cs typeface="Symbol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286497" y="4959603"/>
            <a:ext cx="815340" cy="20320"/>
          </a:xfrm>
          <a:custGeom>
            <a:avLst/>
            <a:gdLst/>
            <a:ahLst/>
            <a:cxnLst/>
            <a:rect l="l" t="t" r="r" b="b"/>
            <a:pathLst>
              <a:path w="815340" h="20320">
                <a:moveTo>
                  <a:pt x="815340" y="0"/>
                </a:moveTo>
                <a:lnTo>
                  <a:pt x="0" y="0"/>
                </a:lnTo>
                <a:lnTo>
                  <a:pt x="0" y="19812"/>
                </a:lnTo>
                <a:lnTo>
                  <a:pt x="815340" y="19812"/>
                </a:lnTo>
                <a:lnTo>
                  <a:pt x="81534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597903" y="4943602"/>
            <a:ext cx="1873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spc="-50" dirty="0">
                <a:solidFill>
                  <a:sysClr val="windowText" lastClr="000000"/>
                </a:solidFill>
                <a:latin typeface="Symbola"/>
                <a:cs typeface="Symbola"/>
              </a:rPr>
              <a:t>𝑆</a:t>
            </a:r>
            <a:endParaRPr sz="2400" kern="0">
              <a:solidFill>
                <a:sysClr val="windowText" lastClr="000000"/>
              </a:solidFill>
              <a:latin typeface="Symbola"/>
              <a:cs typeface="Symbol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58990" y="4747704"/>
            <a:ext cx="214312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spcBef>
                <a:spcPts val="100"/>
              </a:spcBef>
            </a:pPr>
            <a:r>
              <a:rPr sz="2400" kern="0" spc="170" dirty="0">
                <a:solidFill>
                  <a:sysClr val="windowText" lastClr="000000"/>
                </a:solidFill>
                <a:latin typeface="Symbola"/>
                <a:cs typeface="Symbola"/>
              </a:rPr>
              <a:t>𝐻</a:t>
            </a:r>
            <a:r>
              <a:rPr sz="2625" kern="0" spc="254" baseline="28571" dirty="0">
                <a:solidFill>
                  <a:sysClr val="windowText" lastClr="000000"/>
                </a:solidFill>
                <a:latin typeface="Symbola"/>
                <a:cs typeface="Symbola"/>
              </a:rPr>
              <a:t>′</a:t>
            </a:r>
            <a:r>
              <a:rPr sz="2625" kern="0" spc="390" baseline="28571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Symbola"/>
                <a:cs typeface="Symbola"/>
              </a:rPr>
              <a:t>=</a:t>
            </a:r>
            <a:r>
              <a:rPr sz="2400" kern="0" spc="20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3600" kern="0" spc="120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𝐻</a:t>
            </a:r>
            <a:r>
              <a:rPr sz="3600" kern="0" spc="-37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3600" kern="0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−</a:t>
            </a:r>
            <a:r>
              <a:rPr sz="3600" kern="0" spc="-135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3600" kern="0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𝐾</a:t>
            </a:r>
            <a:r>
              <a:rPr sz="3600" kern="0" spc="-37" baseline="41666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spc="-80" dirty="0">
                <a:solidFill>
                  <a:sysClr val="windowText" lastClr="000000"/>
                </a:solidFill>
                <a:latin typeface="Symbola"/>
                <a:cs typeface="Symbola"/>
              </a:rPr>
              <a:t>+ </a:t>
            </a:r>
            <a:r>
              <a:rPr sz="2400" kern="0" spc="70" dirty="0">
                <a:solidFill>
                  <a:sysClr val="windowText" lastClr="000000"/>
                </a:solidFill>
                <a:latin typeface="Symbola"/>
                <a:cs typeface="Symbola"/>
              </a:rPr>
              <a:t>1</a:t>
            </a:r>
            <a:endParaRPr sz="2400" kern="0" dirty="0">
              <a:solidFill>
                <a:sysClr val="windowText" lastClr="000000"/>
              </a:solidFill>
              <a:latin typeface="Symbola"/>
              <a:cs typeface="Symbol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45E92-919A-6E7D-C5E8-4A0FD5922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CNN – What do they Learn?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DABD26-D289-1D8D-70BF-800604638A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9006" y="1825625"/>
            <a:ext cx="9953988" cy="4351338"/>
          </a:xfrm>
        </p:spPr>
      </p:pic>
    </p:spTree>
    <p:extLst>
      <p:ext uri="{BB962C8B-B14F-4D97-AF65-F5344CB8AC3E}">
        <p14:creationId xmlns:p14="http://schemas.microsoft.com/office/powerpoint/2010/main" val="36937317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3615054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25" dirty="0">
                <a:solidFill>
                  <a:srgbClr val="FFFFFF"/>
                </a:solidFill>
                <a:latin typeface="Carlito"/>
                <a:cs typeface="Carlito"/>
              </a:rPr>
              <a:t>Activation</a:t>
            </a:r>
            <a:r>
              <a:rPr sz="3600" kern="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dirty="0">
                <a:solidFill>
                  <a:srgbClr val="FFFFFF"/>
                </a:solidFill>
                <a:latin typeface="Carlito"/>
                <a:cs typeface="Carlito"/>
              </a:rPr>
              <a:t>Map</a:t>
            </a:r>
            <a:r>
              <a:rPr sz="3600" kern="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spc="-20" dirty="0">
                <a:solidFill>
                  <a:srgbClr val="FFFFFF"/>
                </a:solidFill>
                <a:latin typeface="Carlito"/>
                <a:cs typeface="Carlito"/>
              </a:rPr>
              <a:t>Size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251392" y="2879217"/>
          <a:ext cx="2984495" cy="25590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3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2015744" y="1542746"/>
            <a:ext cx="7717790" cy="12439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What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is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size</a:t>
            </a:r>
            <a:r>
              <a:rPr sz="2400" kern="0" spc="-3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of</a:t>
            </a:r>
            <a:r>
              <a:rPr sz="2400" kern="0" spc="-3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400" kern="0" spc="-3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image</a:t>
            </a:r>
            <a:r>
              <a:rPr sz="24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after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application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of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400" kern="0" spc="-3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with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>
              <a:spcBef>
                <a:spcPts val="5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given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size</a:t>
            </a:r>
            <a:r>
              <a:rPr sz="2400" kern="0" spc="-6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and</a:t>
            </a:r>
            <a:r>
              <a:rPr sz="24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10" dirty="0">
                <a:solidFill>
                  <a:srgbClr val="EC7C30"/>
                </a:solidFill>
                <a:latin typeface="Carlito"/>
                <a:cs typeface="Carlito"/>
              </a:rPr>
              <a:t>stride</a:t>
            </a: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?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483360">
              <a:spcBef>
                <a:spcPts val="944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W=7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02740" y="3949065"/>
            <a:ext cx="5238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H=7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97728" y="2560533"/>
            <a:ext cx="4167504" cy="1167130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12700">
              <a:spcBef>
                <a:spcPts val="1235"/>
              </a:spcBef>
            </a:pPr>
            <a:r>
              <a:rPr sz="2800" kern="0" spc="-60" dirty="0">
                <a:solidFill>
                  <a:sysClr val="windowText" lastClr="000000"/>
                </a:solidFill>
                <a:latin typeface="Carlito"/>
                <a:cs typeface="Carlito"/>
              </a:rPr>
              <a:t>Take</a:t>
            </a:r>
            <a:r>
              <a:rPr sz="28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3x3</a:t>
            </a:r>
            <a:r>
              <a:rPr sz="2800" kern="0" spc="-1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filter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with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1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64285">
              <a:spcBef>
                <a:spcPts val="113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K=3,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S=1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368540" y="3918203"/>
            <a:ext cx="434340" cy="478790"/>
          </a:xfrm>
          <a:custGeom>
            <a:avLst/>
            <a:gdLst/>
            <a:ahLst/>
            <a:cxnLst/>
            <a:rect l="l" t="t" r="r" b="b"/>
            <a:pathLst>
              <a:path w="434339" h="478789">
                <a:moveTo>
                  <a:pt x="0" y="261366"/>
                </a:moveTo>
                <a:lnTo>
                  <a:pt x="108585" y="261366"/>
                </a:lnTo>
                <a:lnTo>
                  <a:pt x="108585" y="0"/>
                </a:lnTo>
                <a:lnTo>
                  <a:pt x="325755" y="0"/>
                </a:lnTo>
                <a:lnTo>
                  <a:pt x="325755" y="261366"/>
                </a:lnTo>
                <a:lnTo>
                  <a:pt x="434339" y="261366"/>
                </a:lnTo>
                <a:lnTo>
                  <a:pt x="217170" y="478536"/>
                </a:lnTo>
                <a:lnTo>
                  <a:pt x="0" y="261366"/>
                </a:lnTo>
                <a:close/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785485" y="4537328"/>
            <a:ext cx="30295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Output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is:</a:t>
            </a:r>
            <a:r>
              <a:rPr sz="2800" kern="0" spc="10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rgbClr val="EC7C30"/>
                </a:solidFill>
                <a:latin typeface="Carlito"/>
                <a:cs typeface="Carlito"/>
              </a:rPr>
              <a:t>5x5</a:t>
            </a:r>
            <a:endParaRPr sz="2800" kern="0" dirty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3615054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25" dirty="0">
                <a:solidFill>
                  <a:srgbClr val="FFFFFF"/>
                </a:solidFill>
                <a:latin typeface="Carlito"/>
                <a:cs typeface="Carlito"/>
              </a:rPr>
              <a:t>Activation</a:t>
            </a:r>
            <a:r>
              <a:rPr sz="3600" kern="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dirty="0">
                <a:solidFill>
                  <a:srgbClr val="FFFFFF"/>
                </a:solidFill>
                <a:latin typeface="Carlito"/>
                <a:cs typeface="Carlito"/>
              </a:rPr>
              <a:t>Map</a:t>
            </a:r>
            <a:r>
              <a:rPr sz="3600" kern="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spc="-20" dirty="0">
                <a:solidFill>
                  <a:srgbClr val="FFFFFF"/>
                </a:solidFill>
                <a:latin typeface="Carlito"/>
                <a:cs typeface="Carlito"/>
              </a:rPr>
              <a:t>Size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251392" y="2879217"/>
          <a:ext cx="2984495" cy="25590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3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2015744" y="1542746"/>
            <a:ext cx="7717790" cy="12439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What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is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size</a:t>
            </a:r>
            <a:r>
              <a:rPr sz="2400" kern="0" spc="-3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of</a:t>
            </a:r>
            <a:r>
              <a:rPr sz="2400" kern="0" spc="-3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400" kern="0" spc="-3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image</a:t>
            </a:r>
            <a:r>
              <a:rPr sz="24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after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application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of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400" kern="0" spc="-3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with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>
              <a:spcBef>
                <a:spcPts val="5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given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size</a:t>
            </a:r>
            <a:r>
              <a:rPr sz="2400" kern="0" spc="-6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and</a:t>
            </a:r>
            <a:r>
              <a:rPr sz="24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10" dirty="0">
                <a:solidFill>
                  <a:srgbClr val="EC7C30"/>
                </a:solidFill>
                <a:latin typeface="Carlito"/>
                <a:cs typeface="Carlito"/>
              </a:rPr>
              <a:t>stride</a:t>
            </a: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?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483360">
              <a:spcBef>
                <a:spcPts val="944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W=7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02740" y="3949065"/>
            <a:ext cx="5238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H=7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97728" y="2560533"/>
            <a:ext cx="4167504" cy="1167130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12700">
              <a:spcBef>
                <a:spcPts val="1235"/>
              </a:spcBef>
            </a:pPr>
            <a:r>
              <a:rPr sz="2800" kern="0" spc="-60" dirty="0">
                <a:solidFill>
                  <a:sysClr val="windowText" lastClr="000000"/>
                </a:solidFill>
                <a:latin typeface="Carlito"/>
                <a:cs typeface="Carlito"/>
              </a:rPr>
              <a:t>Take</a:t>
            </a:r>
            <a:r>
              <a:rPr sz="28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3x3</a:t>
            </a:r>
            <a:r>
              <a:rPr sz="2800" kern="0" spc="-1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filter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with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2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64285">
              <a:spcBef>
                <a:spcPts val="113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K=3,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S=2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368540" y="3918203"/>
            <a:ext cx="434340" cy="478790"/>
          </a:xfrm>
          <a:custGeom>
            <a:avLst/>
            <a:gdLst/>
            <a:ahLst/>
            <a:cxnLst/>
            <a:rect l="l" t="t" r="r" b="b"/>
            <a:pathLst>
              <a:path w="434339" h="478789">
                <a:moveTo>
                  <a:pt x="0" y="261366"/>
                </a:moveTo>
                <a:lnTo>
                  <a:pt x="108585" y="261366"/>
                </a:lnTo>
                <a:lnTo>
                  <a:pt x="108585" y="0"/>
                </a:lnTo>
                <a:lnTo>
                  <a:pt x="325755" y="0"/>
                </a:lnTo>
                <a:lnTo>
                  <a:pt x="325755" y="261366"/>
                </a:lnTo>
                <a:lnTo>
                  <a:pt x="434339" y="261366"/>
                </a:lnTo>
                <a:lnTo>
                  <a:pt x="217170" y="478536"/>
                </a:lnTo>
                <a:lnTo>
                  <a:pt x="0" y="261366"/>
                </a:lnTo>
                <a:close/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785485" y="4537328"/>
            <a:ext cx="302958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Output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is:</a:t>
            </a:r>
            <a:r>
              <a:rPr sz="2800" kern="0" spc="10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rgbClr val="EC7C30"/>
                </a:solidFill>
                <a:latin typeface="Carlito"/>
                <a:cs typeface="Carlito"/>
              </a:rPr>
              <a:t>3x3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44751" y="700863"/>
            <a:ext cx="3615054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25" dirty="0">
                <a:solidFill>
                  <a:srgbClr val="FFFFFF"/>
                </a:solidFill>
                <a:latin typeface="Carlito"/>
                <a:cs typeface="Carlito"/>
              </a:rPr>
              <a:t>Activation</a:t>
            </a:r>
            <a:r>
              <a:rPr sz="3600" kern="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dirty="0">
                <a:solidFill>
                  <a:srgbClr val="FFFFFF"/>
                </a:solidFill>
                <a:latin typeface="Carlito"/>
                <a:cs typeface="Carlito"/>
              </a:rPr>
              <a:t>Map</a:t>
            </a:r>
            <a:r>
              <a:rPr sz="3600" kern="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spc="-20" dirty="0">
                <a:solidFill>
                  <a:srgbClr val="FFFFFF"/>
                </a:solidFill>
                <a:latin typeface="Carlito"/>
                <a:cs typeface="Carlito"/>
              </a:rPr>
              <a:t>Size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251392" y="2879217"/>
          <a:ext cx="2984495" cy="25590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3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2015744" y="1542746"/>
            <a:ext cx="7717790" cy="12439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What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is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size</a:t>
            </a:r>
            <a:r>
              <a:rPr sz="2400" kern="0" spc="-3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of</a:t>
            </a:r>
            <a:r>
              <a:rPr sz="2400" kern="0" spc="-3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the</a:t>
            </a:r>
            <a:r>
              <a:rPr sz="2400" kern="0" spc="-3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image</a:t>
            </a:r>
            <a:r>
              <a:rPr sz="24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after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application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of</a:t>
            </a:r>
            <a:r>
              <a:rPr sz="24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filter</a:t>
            </a:r>
            <a:r>
              <a:rPr sz="2400" kern="0" spc="-3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with</a:t>
            </a:r>
            <a:r>
              <a:rPr sz="24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>
              <a:spcBef>
                <a:spcPts val="5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given</a:t>
            </a:r>
            <a:r>
              <a:rPr sz="24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rgbClr val="EC7C30"/>
                </a:solidFill>
                <a:latin typeface="Carlito"/>
                <a:cs typeface="Carlito"/>
              </a:rPr>
              <a:t>size</a:t>
            </a:r>
            <a:r>
              <a:rPr sz="2400" kern="0" spc="-6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and</a:t>
            </a:r>
            <a:r>
              <a:rPr sz="24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10" dirty="0">
                <a:solidFill>
                  <a:srgbClr val="EC7C30"/>
                </a:solidFill>
                <a:latin typeface="Carlito"/>
                <a:cs typeface="Carlito"/>
              </a:rPr>
              <a:t>stride</a:t>
            </a: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?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483360">
              <a:spcBef>
                <a:spcPts val="944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W=7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02740" y="3949065"/>
            <a:ext cx="5238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H=7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97728" y="2560533"/>
            <a:ext cx="4167504" cy="1167130"/>
          </a:xfrm>
          <a:prstGeom prst="rect">
            <a:avLst/>
          </a:prstGeom>
        </p:spPr>
        <p:txBody>
          <a:bodyPr vert="horz" wrap="square" lIns="0" tIns="156845" rIns="0" bIns="0" rtlCol="0">
            <a:spAutoFit/>
          </a:bodyPr>
          <a:lstStyle/>
          <a:p>
            <a:pPr marL="12700">
              <a:spcBef>
                <a:spcPts val="1235"/>
              </a:spcBef>
            </a:pPr>
            <a:r>
              <a:rPr sz="2800" kern="0" spc="-60" dirty="0">
                <a:solidFill>
                  <a:sysClr val="windowText" lastClr="000000"/>
                </a:solidFill>
                <a:latin typeface="Carlito"/>
                <a:cs typeface="Carlito"/>
              </a:rPr>
              <a:t>Take</a:t>
            </a:r>
            <a:r>
              <a:rPr sz="28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3x3</a:t>
            </a:r>
            <a:r>
              <a:rPr sz="2800" kern="0" spc="-1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filter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with</a:t>
            </a:r>
            <a:r>
              <a:rPr sz="28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stride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3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64285">
              <a:spcBef>
                <a:spcPts val="113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K=3,</a:t>
            </a:r>
            <a:r>
              <a:rPr sz="2800" kern="0" spc="-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S=3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368540" y="3918203"/>
            <a:ext cx="434340" cy="478790"/>
          </a:xfrm>
          <a:custGeom>
            <a:avLst/>
            <a:gdLst/>
            <a:ahLst/>
            <a:cxnLst/>
            <a:rect l="l" t="t" r="r" b="b"/>
            <a:pathLst>
              <a:path w="434339" h="478789">
                <a:moveTo>
                  <a:pt x="0" y="261366"/>
                </a:moveTo>
                <a:lnTo>
                  <a:pt x="108585" y="261366"/>
                </a:lnTo>
                <a:lnTo>
                  <a:pt x="108585" y="0"/>
                </a:lnTo>
                <a:lnTo>
                  <a:pt x="325755" y="0"/>
                </a:lnTo>
                <a:lnTo>
                  <a:pt x="325755" y="261366"/>
                </a:lnTo>
                <a:lnTo>
                  <a:pt x="434339" y="261366"/>
                </a:lnTo>
                <a:lnTo>
                  <a:pt x="217170" y="478536"/>
                </a:lnTo>
                <a:lnTo>
                  <a:pt x="0" y="261366"/>
                </a:lnTo>
                <a:close/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785485" y="4355363"/>
            <a:ext cx="4058285" cy="1668780"/>
          </a:xfrm>
          <a:prstGeom prst="rect">
            <a:avLst/>
          </a:prstGeom>
        </p:spPr>
        <p:txBody>
          <a:bodyPr vert="horz" wrap="square" lIns="0" tIns="193675" rIns="0" bIns="0" rtlCol="0">
            <a:spAutoFit/>
          </a:bodyPr>
          <a:lstStyle/>
          <a:p>
            <a:pPr marL="12700">
              <a:spcBef>
                <a:spcPts val="152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Output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r>
              <a:rPr sz="2800" kern="0" spc="-7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is: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 marR="5080">
              <a:spcBef>
                <a:spcPts val="1430"/>
              </a:spcBef>
            </a:pPr>
            <a:r>
              <a:rPr sz="2800" kern="0" spc="-114" dirty="0">
                <a:solidFill>
                  <a:srgbClr val="EC7C30"/>
                </a:solidFill>
                <a:latin typeface="Trebuchet MS"/>
                <a:cs typeface="Trebuchet MS"/>
              </a:rPr>
              <a:t>Doesn’t</a:t>
            </a:r>
            <a:r>
              <a:rPr sz="2800" kern="0" spc="-165" dirty="0">
                <a:solidFill>
                  <a:srgbClr val="EC7C30"/>
                </a:solidFill>
                <a:latin typeface="Trebuchet MS"/>
                <a:cs typeface="Trebuchet MS"/>
              </a:rPr>
              <a:t> </a:t>
            </a:r>
            <a:r>
              <a:rPr sz="2800" kern="0" spc="-170" dirty="0">
                <a:solidFill>
                  <a:srgbClr val="EC7C30"/>
                </a:solidFill>
                <a:latin typeface="Trebuchet MS"/>
                <a:cs typeface="Trebuchet MS"/>
              </a:rPr>
              <a:t>fit!</a:t>
            </a:r>
            <a:r>
              <a:rPr sz="2800" kern="0" spc="-175" dirty="0">
                <a:solidFill>
                  <a:srgbClr val="EC7C30"/>
                </a:solidFill>
                <a:latin typeface="Trebuchet MS"/>
                <a:cs typeface="Trebuchet MS"/>
              </a:rPr>
              <a:t> </a:t>
            </a:r>
            <a:r>
              <a:rPr sz="2800" kern="0" spc="-125" dirty="0">
                <a:solidFill>
                  <a:srgbClr val="EC7C30"/>
                </a:solidFill>
                <a:latin typeface="Trebuchet MS"/>
                <a:cs typeface="Trebuchet MS"/>
              </a:rPr>
              <a:t>Cannot</a:t>
            </a:r>
            <a:r>
              <a:rPr sz="2800" kern="0" spc="-180" dirty="0">
                <a:solidFill>
                  <a:srgbClr val="EC7C30"/>
                </a:solidFill>
                <a:latin typeface="Trebuchet MS"/>
                <a:cs typeface="Trebuchet MS"/>
              </a:rPr>
              <a:t> </a:t>
            </a:r>
            <a:r>
              <a:rPr sz="2800" kern="0" spc="-125" dirty="0">
                <a:solidFill>
                  <a:srgbClr val="EC7C30"/>
                </a:solidFill>
                <a:latin typeface="Trebuchet MS"/>
                <a:cs typeface="Trebuchet MS"/>
              </a:rPr>
              <a:t>scan</a:t>
            </a:r>
            <a:r>
              <a:rPr sz="2800" kern="0" spc="-175" dirty="0">
                <a:solidFill>
                  <a:srgbClr val="EC7C30"/>
                </a:solidFill>
                <a:latin typeface="Trebuchet MS"/>
                <a:cs typeface="Trebuchet MS"/>
              </a:rPr>
              <a:t> </a:t>
            </a:r>
            <a:r>
              <a:rPr sz="2800" kern="0" spc="-80" dirty="0">
                <a:solidFill>
                  <a:srgbClr val="EC7C30"/>
                </a:solidFill>
                <a:latin typeface="Trebuchet MS"/>
                <a:cs typeface="Trebuchet MS"/>
              </a:rPr>
              <a:t>the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whole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rgbClr val="EC7C30"/>
                </a:solidFill>
                <a:latin typeface="Carlito"/>
                <a:cs typeface="Carlito"/>
              </a:rPr>
              <a:t>image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844751" y="700863"/>
            <a:ext cx="7633970" cy="1290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20" dirty="0">
                <a:solidFill>
                  <a:srgbClr val="FFFFFF"/>
                </a:solidFill>
                <a:latin typeface="Carlito"/>
                <a:cs typeface="Carlito"/>
              </a:rPr>
              <a:t>Zero</a:t>
            </a:r>
            <a:r>
              <a:rPr sz="3600" kern="0" spc="-18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Padding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83515">
              <a:spcBef>
                <a:spcPts val="228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Add</a:t>
            </a:r>
            <a:r>
              <a:rPr sz="2800" kern="0" spc="-6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columns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and</a:t>
            </a:r>
            <a:r>
              <a:rPr sz="2800" kern="0" spc="-7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rows</a:t>
            </a:r>
            <a:r>
              <a:rPr sz="2800" kern="0" spc="-7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of</a:t>
            </a:r>
            <a:r>
              <a:rPr sz="2800" kern="0" spc="-8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zeros</a:t>
            </a:r>
            <a:r>
              <a:rPr sz="2800" kern="0" spc="-6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to</a:t>
            </a:r>
            <a:r>
              <a:rPr sz="2800" kern="0" spc="-8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border</a:t>
            </a:r>
            <a:r>
              <a:rPr sz="2800" kern="0" spc="-8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of</a:t>
            </a:r>
            <a:r>
              <a:rPr sz="2800" kern="0" spc="-8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602256" y="2709037"/>
          <a:ext cx="3803011" cy="3554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4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46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33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33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2015744" y="1966975"/>
            <a:ext cx="90170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79219" y="4277310"/>
            <a:ext cx="52451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H=7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37051" y="2135836"/>
            <a:ext cx="60388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W=7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844751" y="700863"/>
            <a:ext cx="7633970" cy="1290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20" dirty="0">
                <a:solidFill>
                  <a:srgbClr val="FFFFFF"/>
                </a:solidFill>
                <a:latin typeface="Carlito"/>
                <a:cs typeface="Carlito"/>
              </a:rPr>
              <a:t>Zero</a:t>
            </a:r>
            <a:r>
              <a:rPr sz="3600" kern="0" spc="-18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Padding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83515">
              <a:spcBef>
                <a:spcPts val="228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Add</a:t>
            </a:r>
            <a:r>
              <a:rPr sz="2800" kern="0" spc="-6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columns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and</a:t>
            </a:r>
            <a:r>
              <a:rPr sz="2800" kern="0" spc="-7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rows</a:t>
            </a:r>
            <a:r>
              <a:rPr sz="2800" kern="0" spc="-7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of</a:t>
            </a:r>
            <a:r>
              <a:rPr sz="2800" kern="0" spc="-8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zeros</a:t>
            </a:r>
            <a:r>
              <a:rPr sz="2800" kern="0" spc="-6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to</a:t>
            </a:r>
            <a:r>
              <a:rPr sz="2800" kern="0" spc="-8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border</a:t>
            </a:r>
            <a:r>
              <a:rPr sz="2800" kern="0" spc="-8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of</a:t>
            </a:r>
            <a:r>
              <a:rPr sz="2800" kern="0" spc="-8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602256" y="2709037"/>
          <a:ext cx="3803011" cy="3554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4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46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33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33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2015744" y="1966975"/>
            <a:ext cx="90170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19135" y="2599131"/>
            <a:ext cx="125984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K=3,</a:t>
            </a:r>
            <a:r>
              <a:rPr sz="2800" kern="0" spc="-4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S=1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238743" y="3217164"/>
            <a:ext cx="433070" cy="478790"/>
          </a:xfrm>
          <a:custGeom>
            <a:avLst/>
            <a:gdLst/>
            <a:ahLst/>
            <a:cxnLst/>
            <a:rect l="l" t="t" r="r" b="b"/>
            <a:pathLst>
              <a:path w="433070" h="478789">
                <a:moveTo>
                  <a:pt x="0" y="262127"/>
                </a:moveTo>
                <a:lnTo>
                  <a:pt x="108203" y="262127"/>
                </a:lnTo>
                <a:lnTo>
                  <a:pt x="108203" y="0"/>
                </a:lnTo>
                <a:lnTo>
                  <a:pt x="324611" y="0"/>
                </a:lnTo>
                <a:lnTo>
                  <a:pt x="324611" y="262127"/>
                </a:lnTo>
                <a:lnTo>
                  <a:pt x="432815" y="262127"/>
                </a:lnTo>
                <a:lnTo>
                  <a:pt x="216407" y="478536"/>
                </a:lnTo>
                <a:lnTo>
                  <a:pt x="0" y="262127"/>
                </a:lnTo>
                <a:close/>
              </a:path>
            </a:pathLst>
          </a:custGeom>
          <a:ln w="121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324726" y="3811904"/>
            <a:ext cx="24822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Output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r>
              <a:rPr sz="2800" kern="0" spc="-7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is?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019441" y="4957406"/>
            <a:ext cx="1761590" cy="45719"/>
          </a:xfrm>
          <a:prstGeom prst="mathMinus">
            <a:avLst/>
          </a:prstGeom>
          <a:solidFill>
            <a:srgbClr val="000000"/>
          </a:solidFill>
          <a:ln w="3175"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509033" y="4580409"/>
            <a:ext cx="3016250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spcBef>
                <a:spcPts val="100"/>
              </a:spcBef>
            </a:pPr>
            <a:r>
              <a:rPr sz="3600" kern="0" spc="157" baseline="-41666" dirty="0">
                <a:solidFill>
                  <a:sysClr val="windowText" lastClr="000000"/>
                </a:solidFill>
                <a:latin typeface="Symbola"/>
                <a:cs typeface="Symbola"/>
              </a:rPr>
              <a:t>𝑊</a:t>
            </a:r>
            <a:r>
              <a:rPr sz="2625" kern="0" spc="157" baseline="-30158" dirty="0">
                <a:solidFill>
                  <a:sysClr val="windowText" lastClr="000000"/>
                </a:solidFill>
                <a:latin typeface="Symbola"/>
                <a:cs typeface="Symbola"/>
              </a:rPr>
              <a:t>′</a:t>
            </a:r>
            <a:r>
              <a:rPr sz="2625" kern="0" spc="300" baseline="-30158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3600" kern="0" baseline="-41666" dirty="0">
                <a:solidFill>
                  <a:sysClr val="windowText" lastClr="000000"/>
                </a:solidFill>
                <a:latin typeface="Symbola"/>
                <a:cs typeface="Symbola"/>
              </a:rPr>
              <a:t>=</a:t>
            </a:r>
            <a:r>
              <a:rPr sz="3600" kern="0" spc="15" baseline="-41666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Symbola"/>
                <a:cs typeface="Symbola"/>
              </a:rPr>
              <a:t>𝑊</a:t>
            </a:r>
            <a:r>
              <a:rPr sz="2400" kern="0" spc="-15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Symbola"/>
                <a:cs typeface="Symbola"/>
              </a:rPr>
              <a:t>−</a:t>
            </a:r>
            <a:r>
              <a:rPr sz="2400" kern="0" spc="-100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Symbola"/>
                <a:cs typeface="Symbola"/>
              </a:rPr>
              <a:t>𝐾</a:t>
            </a:r>
            <a:r>
              <a:rPr sz="2400" kern="0" spc="-40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spc="-80" dirty="0">
                <a:solidFill>
                  <a:sysClr val="windowText" lastClr="000000"/>
                </a:solidFill>
                <a:latin typeface="Symbola"/>
                <a:cs typeface="Symbola"/>
              </a:rPr>
              <a:t>+ </a:t>
            </a:r>
            <a:r>
              <a:rPr sz="2400" kern="0" spc="65" dirty="0">
                <a:solidFill>
                  <a:sysClr val="windowText" lastClr="000000"/>
                </a:solidFill>
                <a:latin typeface="Symbola"/>
                <a:cs typeface="Symbola"/>
              </a:rPr>
              <a:t>2𝑃</a:t>
            </a:r>
            <a:r>
              <a:rPr sz="2400" kern="0" spc="-50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3600" kern="0" spc="-120" baseline="-41666" dirty="0">
                <a:solidFill>
                  <a:sysClr val="windowText" lastClr="000000"/>
                </a:solidFill>
                <a:latin typeface="Symbola"/>
                <a:cs typeface="Symbola"/>
              </a:rPr>
              <a:t>+ </a:t>
            </a:r>
            <a:r>
              <a:rPr sz="3600" kern="0" spc="104" baseline="-41666" dirty="0">
                <a:solidFill>
                  <a:sysClr val="windowText" lastClr="000000"/>
                </a:solidFill>
                <a:latin typeface="Symbola"/>
                <a:cs typeface="Symbola"/>
              </a:rPr>
              <a:t>1</a:t>
            </a:r>
            <a:endParaRPr sz="3600" kern="0" baseline="-41666" dirty="0">
              <a:solidFill>
                <a:sysClr val="windowText" lastClr="000000"/>
              </a:solidFill>
              <a:latin typeface="Symbola"/>
              <a:cs typeface="Symbol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659748" y="5719387"/>
            <a:ext cx="2271998" cy="544380"/>
          </a:xfrm>
          <a:prstGeom prst="rect">
            <a:avLst/>
          </a:prstGeom>
        </p:spPr>
        <p:txBody>
          <a:bodyPr vert="horz" wrap="square" lIns="0" tIns="112395" rIns="0" bIns="0" rtlCol="0">
            <a:spAutoFit/>
          </a:bodyPr>
          <a:lstStyle/>
          <a:p>
            <a:pPr marL="12700">
              <a:spcBef>
                <a:spcPts val="915"/>
              </a:spcBef>
            </a:pPr>
            <a:r>
              <a:rPr lang="en-GB" sz="2800" kern="0" spc="-25" dirty="0">
                <a:solidFill>
                  <a:srgbClr val="EC7C30"/>
                </a:solidFill>
                <a:latin typeface="Carlito"/>
                <a:cs typeface="Carlito"/>
              </a:rPr>
              <a:t>Ans is :</a:t>
            </a:r>
            <a:r>
              <a:rPr sz="2800" kern="0" spc="-25" dirty="0">
                <a:solidFill>
                  <a:srgbClr val="EC7C30"/>
                </a:solidFill>
                <a:latin typeface="Carlito"/>
                <a:cs typeface="Carlito"/>
              </a:rPr>
              <a:t>7x7</a:t>
            </a:r>
            <a:endParaRPr sz="2800" kern="0" dirty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06702" y="4092652"/>
            <a:ext cx="81026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6845">
              <a:spcBef>
                <a:spcPts val="100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H=7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>
              <a:spcBef>
                <a:spcPts val="5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(P</a:t>
            </a: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1)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100577" y="2215134"/>
            <a:ext cx="13201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W=7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(P=1)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DBD9AA3A-BB10-74A7-6034-C01572771C49}"/>
              </a:ext>
            </a:extLst>
          </p:cNvPr>
          <p:cNvSpPr txBox="1"/>
          <p:nvPr/>
        </p:nvSpPr>
        <p:spPr>
          <a:xfrm>
            <a:off x="8512519" y="4922196"/>
            <a:ext cx="566456" cy="482824"/>
          </a:xfrm>
          <a:prstGeom prst="rect">
            <a:avLst/>
          </a:prstGeom>
        </p:spPr>
        <p:txBody>
          <a:bodyPr vert="horz" wrap="square" lIns="0" tIns="112395" rIns="0" bIns="0" rtlCol="0">
            <a:spAutoFit/>
          </a:bodyPr>
          <a:lstStyle/>
          <a:p>
            <a:pPr marR="5080" algn="r">
              <a:spcBef>
                <a:spcPts val="885"/>
              </a:spcBef>
            </a:pPr>
            <a:r>
              <a:rPr sz="2400" kern="0" spc="-50" dirty="0">
                <a:solidFill>
                  <a:sysClr val="windowText" lastClr="000000"/>
                </a:solidFill>
                <a:latin typeface="Symbola"/>
                <a:cs typeface="Symbola"/>
              </a:rPr>
              <a:t>𝑆</a:t>
            </a:r>
            <a:endParaRPr sz="2400" kern="0" dirty="0">
              <a:solidFill>
                <a:sysClr val="windowText" lastClr="000000"/>
              </a:solidFill>
              <a:latin typeface="Symbola"/>
              <a:cs typeface="Symbol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844751" y="700863"/>
            <a:ext cx="7633970" cy="1290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3600" kern="0" spc="-20" dirty="0">
                <a:solidFill>
                  <a:srgbClr val="FFFFFF"/>
                </a:solidFill>
                <a:latin typeface="Carlito"/>
                <a:cs typeface="Carlito"/>
              </a:rPr>
              <a:t>Zero</a:t>
            </a:r>
            <a:r>
              <a:rPr sz="3600" kern="0" spc="-18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kern="0" spc="-10" dirty="0">
                <a:solidFill>
                  <a:srgbClr val="FFFFFF"/>
                </a:solidFill>
                <a:latin typeface="Carlito"/>
                <a:cs typeface="Carlito"/>
              </a:rPr>
              <a:t>Padding</a:t>
            </a:r>
            <a:endParaRPr sz="36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83515">
              <a:spcBef>
                <a:spcPts val="228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Add</a:t>
            </a:r>
            <a:r>
              <a:rPr sz="2800" kern="0" spc="-6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columns</a:t>
            </a:r>
            <a:r>
              <a:rPr sz="2800" kern="0" spc="-4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and</a:t>
            </a:r>
            <a:r>
              <a:rPr sz="2800" kern="0" spc="-7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rows</a:t>
            </a:r>
            <a:r>
              <a:rPr sz="2800" kern="0" spc="-7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of</a:t>
            </a:r>
            <a:r>
              <a:rPr sz="2800" kern="0" spc="-8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zeros</a:t>
            </a:r>
            <a:r>
              <a:rPr sz="2800" kern="0" spc="-6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to</a:t>
            </a:r>
            <a:r>
              <a:rPr sz="2800" kern="0" spc="-8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6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border</a:t>
            </a:r>
            <a:r>
              <a:rPr sz="2800" kern="0" spc="-8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of</a:t>
            </a:r>
            <a:r>
              <a:rPr sz="2800" kern="0" spc="-8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602256" y="2709037"/>
          <a:ext cx="3803011" cy="3554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4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46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33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33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38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11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4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800" spc="-50" dirty="0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3175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2015744" y="1966975"/>
            <a:ext cx="90170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image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06702" y="4092652"/>
            <a:ext cx="81026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6845">
              <a:spcBef>
                <a:spcPts val="100"/>
              </a:spcBef>
            </a:pP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H=7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12700">
              <a:spcBef>
                <a:spcPts val="5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(P</a:t>
            </a:r>
            <a:r>
              <a:rPr sz="24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=</a:t>
            </a: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35" dirty="0">
                <a:solidFill>
                  <a:sysClr val="windowText" lastClr="000000"/>
                </a:solidFill>
                <a:latin typeface="Carlito"/>
                <a:cs typeface="Carlito"/>
              </a:rPr>
              <a:t>1)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100577" y="2215134"/>
            <a:ext cx="13201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W=7</a:t>
            </a:r>
            <a:r>
              <a:rPr sz="24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4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(P=1)</a:t>
            </a:r>
            <a:endParaRPr sz="24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663689" y="4252037"/>
            <a:ext cx="53403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Symbola"/>
                <a:cs typeface="Symbola"/>
              </a:rPr>
              <a:t>𝑃</a:t>
            </a:r>
            <a:r>
              <a:rPr sz="2400" kern="0" spc="125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spc="-50" dirty="0">
                <a:solidFill>
                  <a:sysClr val="windowText" lastClr="000000"/>
                </a:solidFill>
                <a:latin typeface="Symbola"/>
                <a:cs typeface="Symbola"/>
              </a:rPr>
              <a:t>=</a:t>
            </a:r>
            <a:endParaRPr sz="2400" kern="0">
              <a:solidFill>
                <a:sysClr val="windowText" lastClr="000000"/>
              </a:solidFill>
              <a:latin typeface="Symbola"/>
              <a:cs typeface="Symbol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866635" y="2610357"/>
            <a:ext cx="3297554" cy="1803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spcBef>
                <a:spcPts val="95"/>
              </a:spcBef>
            </a:pP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Zero</a:t>
            </a:r>
            <a:r>
              <a:rPr sz="2800" kern="0" spc="-10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padding</a:t>
            </a:r>
            <a:r>
              <a:rPr sz="2800" kern="0" spc="-7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serves</a:t>
            </a:r>
            <a:r>
              <a:rPr sz="2800" kern="0" spc="-10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to </a:t>
            </a:r>
            <a:r>
              <a:rPr sz="2800" kern="0" spc="-10" dirty="0">
                <a:solidFill>
                  <a:sysClr val="windowText" lastClr="000000"/>
                </a:solidFill>
                <a:latin typeface="Carlito"/>
                <a:cs typeface="Carlito"/>
              </a:rPr>
              <a:t>retain</a:t>
            </a:r>
            <a:r>
              <a:rPr sz="2800" kern="0" spc="-7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the</a:t>
            </a:r>
            <a:r>
              <a:rPr sz="2800" kern="0" spc="-5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original</a:t>
            </a:r>
            <a:r>
              <a:rPr sz="2800" kern="0" spc="-6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rgbClr val="EC7C30"/>
                </a:solidFill>
                <a:latin typeface="Carlito"/>
                <a:cs typeface="Carlito"/>
              </a:rPr>
              <a:t>size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of</a:t>
            </a:r>
            <a:r>
              <a:rPr sz="2800" kern="0" spc="-10" dirty="0">
                <a:solidFill>
                  <a:srgbClr val="EC7C30"/>
                </a:solidFill>
                <a:latin typeface="Carlito"/>
                <a:cs typeface="Carlito"/>
              </a:rPr>
              <a:t> image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  <a:p>
            <a:pPr marL="260350" algn="ctr">
              <a:spcBef>
                <a:spcPts val="1040"/>
              </a:spcBef>
            </a:pPr>
            <a:r>
              <a:rPr sz="2400" kern="0" dirty="0">
                <a:solidFill>
                  <a:sysClr val="windowText" lastClr="000000"/>
                </a:solidFill>
                <a:latin typeface="Symbola"/>
                <a:cs typeface="Symbola"/>
              </a:rPr>
              <a:t>𝐾</a:t>
            </a:r>
            <a:r>
              <a:rPr sz="2400" kern="0" spc="-25" dirty="0">
                <a:solidFill>
                  <a:sysClr val="windowText" lastClr="000000"/>
                </a:solidFill>
                <a:latin typeface="Symbola"/>
                <a:cs typeface="Symbola"/>
              </a:rPr>
              <a:t> </a:t>
            </a:r>
            <a:r>
              <a:rPr sz="2400" kern="0" spc="-80" dirty="0">
                <a:solidFill>
                  <a:sysClr val="windowText" lastClr="000000"/>
                </a:solidFill>
                <a:latin typeface="Symbola"/>
                <a:cs typeface="Symbola"/>
              </a:rPr>
              <a:t>− </a:t>
            </a:r>
            <a:r>
              <a:rPr sz="2400" kern="0" spc="70" dirty="0">
                <a:solidFill>
                  <a:sysClr val="windowText" lastClr="000000"/>
                </a:solidFill>
                <a:latin typeface="Symbola"/>
                <a:cs typeface="Symbola"/>
              </a:rPr>
              <a:t>1</a:t>
            </a:r>
            <a:endParaRPr sz="2400" kern="0">
              <a:solidFill>
                <a:sysClr val="windowText" lastClr="000000"/>
              </a:solidFill>
              <a:latin typeface="Symbola"/>
              <a:cs typeface="Symbol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268207" y="4472940"/>
            <a:ext cx="753110" cy="20320"/>
          </a:xfrm>
          <a:custGeom>
            <a:avLst/>
            <a:gdLst/>
            <a:ahLst/>
            <a:cxnLst/>
            <a:rect l="l" t="t" r="r" b="b"/>
            <a:pathLst>
              <a:path w="753109" h="20320">
                <a:moveTo>
                  <a:pt x="752856" y="0"/>
                </a:moveTo>
                <a:lnTo>
                  <a:pt x="0" y="0"/>
                </a:lnTo>
                <a:lnTo>
                  <a:pt x="0" y="19812"/>
                </a:lnTo>
                <a:lnTo>
                  <a:pt x="752856" y="19812"/>
                </a:lnTo>
                <a:lnTo>
                  <a:pt x="75285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kern="0">
              <a:solidFill>
                <a:sysClr val="windowText" lastClr="000000"/>
              </a:solidFill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549385" y="4456938"/>
            <a:ext cx="1943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kern="0" spc="70" dirty="0">
                <a:solidFill>
                  <a:sysClr val="windowText" lastClr="000000"/>
                </a:solidFill>
                <a:latin typeface="Symbola"/>
                <a:cs typeface="Symbola"/>
              </a:rPr>
              <a:t>2</a:t>
            </a:r>
            <a:endParaRPr sz="2400" kern="0">
              <a:solidFill>
                <a:sysClr val="windowText" lastClr="000000"/>
              </a:solidFill>
              <a:latin typeface="Symbola"/>
              <a:cs typeface="Symbol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92214" y="5016450"/>
            <a:ext cx="3125470" cy="13061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spcBef>
                <a:spcPts val="95"/>
              </a:spcBef>
            </a:pP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Pad</a:t>
            </a:r>
            <a:r>
              <a:rPr sz="2800" kern="0" spc="-8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as</a:t>
            </a:r>
            <a:r>
              <a:rPr sz="2800" kern="0" spc="-7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necessary</a:t>
            </a:r>
            <a:r>
              <a:rPr sz="2800" kern="0" spc="-6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spc="-25" dirty="0">
                <a:solidFill>
                  <a:sysClr val="windowText" lastClr="000000"/>
                </a:solidFill>
                <a:latin typeface="Carlito"/>
                <a:cs typeface="Carlito"/>
              </a:rPr>
              <a:t>to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perform</a:t>
            </a:r>
            <a:r>
              <a:rPr sz="2800" kern="0" spc="-130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spc="-20" dirty="0">
                <a:solidFill>
                  <a:sysClr val="windowText" lastClr="000000"/>
                </a:solidFill>
                <a:latin typeface="Carlito"/>
                <a:cs typeface="Carlito"/>
              </a:rPr>
              <a:t>convolutions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with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a</a:t>
            </a:r>
            <a:r>
              <a:rPr sz="2800" kern="0" spc="-5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ysClr val="windowText" lastClr="000000"/>
                </a:solidFill>
                <a:latin typeface="Carlito"/>
                <a:cs typeface="Carlito"/>
              </a:rPr>
              <a:t>given</a:t>
            </a:r>
            <a:r>
              <a:rPr sz="2800" kern="0" spc="-45" dirty="0">
                <a:solidFill>
                  <a:sysClr val="windowText" lastClr="000000"/>
                </a:solidFill>
                <a:latin typeface="Carlito"/>
                <a:cs typeface="Carlito"/>
              </a:rPr>
              <a:t> </a:t>
            </a:r>
            <a:r>
              <a:rPr sz="2800" kern="0" dirty="0">
                <a:solidFill>
                  <a:srgbClr val="EC7C30"/>
                </a:solidFill>
                <a:latin typeface="Carlito"/>
                <a:cs typeface="Carlito"/>
              </a:rPr>
              <a:t>stride</a:t>
            </a:r>
            <a:r>
              <a:rPr sz="2800" kern="0" spc="-35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2800" kern="0" spc="-50" dirty="0">
                <a:solidFill>
                  <a:srgbClr val="EC7C30"/>
                </a:solidFill>
                <a:latin typeface="Carlito"/>
                <a:cs typeface="Carlito"/>
              </a:rPr>
              <a:t>S</a:t>
            </a:r>
            <a:endParaRPr sz="2800" kern="0">
              <a:solidFill>
                <a:sysClr val="windowText" lastClr="000000"/>
              </a:solidFill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7767" y="356347"/>
            <a:ext cx="7308427" cy="400024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98211">
              <a:spcBef>
                <a:spcPts val="133"/>
              </a:spcBef>
            </a:pPr>
            <a:r>
              <a:rPr sz="4000" spc="-13" dirty="0">
                <a:latin typeface="Arial MT"/>
                <a:cs typeface="Arial MT"/>
              </a:rPr>
              <a:t>Examples</a:t>
            </a:r>
            <a:r>
              <a:rPr sz="4000" spc="-73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time:</a:t>
            </a:r>
            <a:endParaRPr sz="4000">
              <a:latin typeface="Arial MT"/>
              <a:cs typeface="Arial MT"/>
            </a:endParaRPr>
          </a:p>
          <a:p>
            <a:pPr>
              <a:spcBef>
                <a:spcPts val="60"/>
              </a:spcBef>
            </a:pPr>
            <a:endParaRPr sz="5667">
              <a:latin typeface="Arial MT"/>
              <a:cs typeface="Arial MT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Input</a:t>
            </a:r>
            <a:r>
              <a:rPr sz="4000" spc="-53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volume:</a:t>
            </a:r>
            <a:r>
              <a:rPr sz="4000" spc="-7" dirty="0">
                <a:latin typeface="Arial MT"/>
                <a:cs typeface="Arial MT"/>
              </a:rPr>
              <a:t> </a:t>
            </a:r>
            <a:r>
              <a:rPr sz="4000" b="1" spc="-7" dirty="0">
                <a:latin typeface="Arial"/>
                <a:cs typeface="Arial"/>
              </a:rPr>
              <a:t>32x32x3</a:t>
            </a:r>
            <a:endParaRPr sz="4000">
              <a:latin typeface="Arial"/>
              <a:cs typeface="Arial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10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5x5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filters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with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stride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1,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pad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2</a:t>
            </a:r>
            <a:endParaRPr sz="4000">
              <a:latin typeface="Arial MT"/>
              <a:cs typeface="Arial MT"/>
            </a:endParaRPr>
          </a:p>
          <a:p>
            <a:pPr>
              <a:spcBef>
                <a:spcPts val="47"/>
              </a:spcBef>
            </a:pPr>
            <a:endParaRPr sz="4133">
              <a:latin typeface="Arial MT"/>
              <a:cs typeface="Arial MT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Output</a:t>
            </a:r>
            <a:r>
              <a:rPr sz="4000" spc="-47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volume</a:t>
            </a:r>
            <a:r>
              <a:rPr sz="4000" spc="-40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size:</a:t>
            </a:r>
            <a:r>
              <a:rPr sz="4000" spc="-33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?</a:t>
            </a:r>
            <a:endParaRPr sz="4000">
              <a:latin typeface="Arial MT"/>
              <a:cs typeface="Arial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739839" y="173500"/>
            <a:ext cx="977053" cy="2768600"/>
            <a:chOff x="6554879" y="130125"/>
            <a:chExt cx="732790" cy="2076450"/>
          </a:xfrm>
        </p:grpSpPr>
        <p:sp>
          <p:nvSpPr>
            <p:cNvPr id="4" name="object 4"/>
            <p:cNvSpPr/>
            <p:nvPr/>
          </p:nvSpPr>
          <p:spPr>
            <a:xfrm>
              <a:off x="6564404" y="694040"/>
              <a:ext cx="159385" cy="1503045"/>
            </a:xfrm>
            <a:custGeom>
              <a:avLst/>
              <a:gdLst/>
              <a:ahLst/>
              <a:cxnLst/>
              <a:rect l="l" t="t" r="r" b="b"/>
              <a:pathLst>
                <a:path w="159384" h="1503045">
                  <a:moveTo>
                    <a:pt x="159009" y="1503009"/>
                  </a:moveTo>
                  <a:lnTo>
                    <a:pt x="0" y="1503009"/>
                  </a:lnTo>
                  <a:lnTo>
                    <a:pt x="0" y="0"/>
                  </a:lnTo>
                  <a:lnTo>
                    <a:pt x="159009" y="0"/>
                  </a:lnTo>
                  <a:lnTo>
                    <a:pt x="159009" y="1503009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6723414" y="139650"/>
              <a:ext cx="554990" cy="2057400"/>
            </a:xfrm>
            <a:custGeom>
              <a:avLst/>
              <a:gdLst/>
              <a:ahLst/>
              <a:cxnLst/>
              <a:rect l="l" t="t" r="r" b="b"/>
              <a:pathLst>
                <a:path w="554990" h="2057400">
                  <a:moveTo>
                    <a:pt x="0" y="2057399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554389" y="1503009"/>
                  </a:lnTo>
                  <a:lnTo>
                    <a:pt x="0" y="20573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6564404" y="139650"/>
              <a:ext cx="713740" cy="554990"/>
            </a:xfrm>
            <a:custGeom>
              <a:avLst/>
              <a:gdLst/>
              <a:ahLst/>
              <a:cxnLst/>
              <a:rect l="l" t="t" r="r" b="b"/>
              <a:pathLst>
                <a:path w="713740" h="554990">
                  <a:moveTo>
                    <a:pt x="159009" y="554390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713399" y="0"/>
                  </a:lnTo>
                  <a:lnTo>
                    <a:pt x="159009" y="554390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6564404" y="139650"/>
              <a:ext cx="713740" cy="2057400"/>
            </a:xfrm>
            <a:custGeom>
              <a:avLst/>
              <a:gdLst/>
              <a:ahLst/>
              <a:cxnLst/>
              <a:rect l="l" t="t" r="r" b="b"/>
              <a:pathLst>
                <a:path w="713740" h="2057400">
                  <a:moveTo>
                    <a:pt x="0" y="554390"/>
                  </a:moveTo>
                  <a:lnTo>
                    <a:pt x="554389" y="0"/>
                  </a:lnTo>
                  <a:lnTo>
                    <a:pt x="713399" y="0"/>
                  </a:lnTo>
                  <a:lnTo>
                    <a:pt x="713399" y="1503009"/>
                  </a:lnTo>
                  <a:lnTo>
                    <a:pt x="159009" y="2057399"/>
                  </a:lnTo>
                  <a:lnTo>
                    <a:pt x="0" y="2057399"/>
                  </a:lnTo>
                  <a:lnTo>
                    <a:pt x="0" y="554390"/>
                  </a:lnTo>
                  <a:close/>
                </a:path>
                <a:path w="713740" h="2057400">
                  <a:moveTo>
                    <a:pt x="0" y="554390"/>
                  </a:moveTo>
                  <a:lnTo>
                    <a:pt x="159009" y="554390"/>
                  </a:lnTo>
                  <a:lnTo>
                    <a:pt x="713399" y="0"/>
                  </a:lnTo>
                </a:path>
                <a:path w="713740" h="2057400">
                  <a:moveTo>
                    <a:pt x="159009" y="554390"/>
                  </a:moveTo>
                  <a:lnTo>
                    <a:pt x="159009" y="20573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9847160" y="1430685"/>
            <a:ext cx="970280" cy="55033"/>
            <a:chOff x="7385370" y="1073013"/>
            <a:chExt cx="727710" cy="41275"/>
          </a:xfrm>
        </p:grpSpPr>
        <p:sp>
          <p:nvSpPr>
            <p:cNvPr id="9" name="object 9"/>
            <p:cNvSpPr/>
            <p:nvPr/>
          </p:nvSpPr>
          <p:spPr>
            <a:xfrm>
              <a:off x="7385370" y="1093509"/>
              <a:ext cx="680085" cy="0"/>
            </a:xfrm>
            <a:custGeom>
              <a:avLst/>
              <a:gdLst/>
              <a:ahLst/>
              <a:cxnLst/>
              <a:rect l="l" t="t" r="r" b="b"/>
              <a:pathLst>
                <a:path w="680084">
                  <a:moveTo>
                    <a:pt x="0" y="0"/>
                  </a:moveTo>
                  <a:lnTo>
                    <a:pt x="6796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8065020" y="107777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0" y="0"/>
                  </a:lnTo>
                  <a:lnTo>
                    <a:pt x="43224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8065020" y="107777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43224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11037791" y="173500"/>
            <a:ext cx="977053" cy="2768600"/>
            <a:chOff x="8278343" y="130125"/>
            <a:chExt cx="732790" cy="2076450"/>
          </a:xfrm>
        </p:grpSpPr>
        <p:sp>
          <p:nvSpPr>
            <p:cNvPr id="13" name="object 13"/>
            <p:cNvSpPr/>
            <p:nvPr/>
          </p:nvSpPr>
          <p:spPr>
            <a:xfrm>
              <a:off x="8287868" y="694040"/>
              <a:ext cx="159385" cy="1503045"/>
            </a:xfrm>
            <a:custGeom>
              <a:avLst/>
              <a:gdLst/>
              <a:ahLst/>
              <a:cxnLst/>
              <a:rect l="l" t="t" r="r" b="b"/>
              <a:pathLst>
                <a:path w="159384" h="1503045">
                  <a:moveTo>
                    <a:pt x="159010" y="1503009"/>
                  </a:moveTo>
                  <a:lnTo>
                    <a:pt x="0" y="1503009"/>
                  </a:lnTo>
                  <a:lnTo>
                    <a:pt x="0" y="0"/>
                  </a:lnTo>
                  <a:lnTo>
                    <a:pt x="159010" y="0"/>
                  </a:lnTo>
                  <a:lnTo>
                    <a:pt x="159010" y="150300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8446878" y="139650"/>
              <a:ext cx="554990" cy="2057400"/>
            </a:xfrm>
            <a:custGeom>
              <a:avLst/>
              <a:gdLst/>
              <a:ahLst/>
              <a:cxnLst/>
              <a:rect l="l" t="t" r="r" b="b"/>
              <a:pathLst>
                <a:path w="554990" h="2057400">
                  <a:moveTo>
                    <a:pt x="0" y="2057399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554389" y="1503009"/>
                  </a:lnTo>
                  <a:lnTo>
                    <a:pt x="0" y="20573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8287868" y="139650"/>
              <a:ext cx="713740" cy="554990"/>
            </a:xfrm>
            <a:custGeom>
              <a:avLst/>
              <a:gdLst/>
              <a:ahLst/>
              <a:cxnLst/>
              <a:rect l="l" t="t" r="r" b="b"/>
              <a:pathLst>
                <a:path w="713740" h="554990">
                  <a:moveTo>
                    <a:pt x="159010" y="554390"/>
                  </a:moveTo>
                  <a:lnTo>
                    <a:pt x="0" y="554390"/>
                  </a:lnTo>
                  <a:lnTo>
                    <a:pt x="554390" y="0"/>
                  </a:lnTo>
                  <a:lnTo>
                    <a:pt x="713399" y="0"/>
                  </a:lnTo>
                  <a:lnTo>
                    <a:pt x="159010" y="554390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8287868" y="139650"/>
              <a:ext cx="713740" cy="2057400"/>
            </a:xfrm>
            <a:custGeom>
              <a:avLst/>
              <a:gdLst/>
              <a:ahLst/>
              <a:cxnLst/>
              <a:rect l="l" t="t" r="r" b="b"/>
              <a:pathLst>
                <a:path w="713740" h="2057400">
                  <a:moveTo>
                    <a:pt x="0" y="554390"/>
                  </a:moveTo>
                  <a:lnTo>
                    <a:pt x="554390" y="0"/>
                  </a:lnTo>
                  <a:lnTo>
                    <a:pt x="713399" y="0"/>
                  </a:lnTo>
                  <a:lnTo>
                    <a:pt x="713399" y="1503009"/>
                  </a:lnTo>
                  <a:lnTo>
                    <a:pt x="159010" y="2057399"/>
                  </a:lnTo>
                  <a:lnTo>
                    <a:pt x="0" y="2057399"/>
                  </a:lnTo>
                  <a:lnTo>
                    <a:pt x="0" y="554390"/>
                  </a:lnTo>
                  <a:close/>
                </a:path>
                <a:path w="713740" h="2057400">
                  <a:moveTo>
                    <a:pt x="0" y="554390"/>
                  </a:moveTo>
                  <a:lnTo>
                    <a:pt x="159010" y="554390"/>
                  </a:lnTo>
                  <a:lnTo>
                    <a:pt x="713399" y="0"/>
                  </a:lnTo>
                </a:path>
                <a:path w="713740" h="2057400">
                  <a:moveTo>
                    <a:pt x="159010" y="554390"/>
                  </a:moveTo>
                  <a:lnTo>
                    <a:pt x="159010" y="20573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531373" y="6436801"/>
            <a:ext cx="478367" cy="397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799">
              <a:lnSpc>
                <a:spcPts val="3080"/>
              </a:lnSpc>
            </a:pPr>
            <a:fld id="{81D60167-4931-47E6-BA6A-407CBD079E47}" type="slidenum">
              <a:rPr sz="2667" dirty="0">
                <a:solidFill>
                  <a:srgbClr val="FFFFFF"/>
                </a:solidFill>
                <a:latin typeface="Arial MT"/>
                <a:cs typeface="Arial MT"/>
              </a:rPr>
              <a:pPr marL="50799">
                <a:lnSpc>
                  <a:spcPts val="3080"/>
                </a:lnSpc>
              </a:pPr>
              <a:t>46</a:t>
            </a:fld>
            <a:endParaRPr sz="2667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7767" y="356347"/>
            <a:ext cx="7347373" cy="5231346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98211">
              <a:spcBef>
                <a:spcPts val="133"/>
              </a:spcBef>
            </a:pPr>
            <a:r>
              <a:rPr sz="4000" spc="-13" dirty="0">
                <a:latin typeface="Arial MT"/>
                <a:cs typeface="Arial MT"/>
              </a:rPr>
              <a:t>Examples</a:t>
            </a:r>
            <a:r>
              <a:rPr sz="4000" spc="-73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time:</a:t>
            </a:r>
            <a:endParaRPr sz="4000">
              <a:latin typeface="Arial MT"/>
              <a:cs typeface="Arial MT"/>
            </a:endParaRPr>
          </a:p>
          <a:p>
            <a:pPr>
              <a:spcBef>
                <a:spcPts val="60"/>
              </a:spcBef>
            </a:pPr>
            <a:endParaRPr sz="5667">
              <a:latin typeface="Arial MT"/>
              <a:cs typeface="Arial MT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Input</a:t>
            </a:r>
            <a:r>
              <a:rPr sz="4000" spc="-53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volume:</a:t>
            </a:r>
            <a:r>
              <a:rPr sz="4000" spc="-7" dirty="0">
                <a:latin typeface="Arial MT"/>
                <a:cs typeface="Arial MT"/>
              </a:rPr>
              <a:t> </a:t>
            </a:r>
            <a:r>
              <a:rPr sz="4000" b="1" spc="-7" dirty="0">
                <a:solidFill>
                  <a:srgbClr val="0000FF"/>
                </a:solidFill>
                <a:latin typeface="Arial"/>
                <a:cs typeface="Arial"/>
              </a:rPr>
              <a:t>32x32</a:t>
            </a:r>
            <a:r>
              <a:rPr sz="4000" b="1" spc="-7" dirty="0">
                <a:latin typeface="Arial"/>
                <a:cs typeface="Arial"/>
              </a:rPr>
              <a:t>x3</a:t>
            </a:r>
            <a:endParaRPr sz="4000">
              <a:latin typeface="Arial"/>
              <a:cs typeface="Arial"/>
            </a:endParaRPr>
          </a:p>
          <a:p>
            <a:pPr marL="16933"/>
            <a:r>
              <a:rPr sz="4000" spc="-7" dirty="0">
                <a:solidFill>
                  <a:srgbClr val="FF0000"/>
                </a:solidFill>
                <a:latin typeface="Arial MT"/>
                <a:cs typeface="Arial MT"/>
              </a:rPr>
              <a:t>10</a:t>
            </a:r>
            <a:r>
              <a:rPr sz="4000" spc="-2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000" spc="-7" dirty="0">
                <a:solidFill>
                  <a:srgbClr val="FF00FF"/>
                </a:solidFill>
                <a:latin typeface="Arial MT"/>
                <a:cs typeface="Arial MT"/>
              </a:rPr>
              <a:t>5x5</a:t>
            </a:r>
            <a:r>
              <a:rPr sz="4000" spc="-20" dirty="0">
                <a:solidFill>
                  <a:srgbClr val="FF00FF"/>
                </a:solidFill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filters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with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stride</a:t>
            </a:r>
            <a:r>
              <a:rPr sz="4000" spc="47" dirty="0">
                <a:latin typeface="Arial MT"/>
                <a:cs typeface="Arial MT"/>
              </a:rPr>
              <a:t> </a:t>
            </a:r>
            <a:r>
              <a:rPr sz="4000" dirty="0">
                <a:solidFill>
                  <a:srgbClr val="37761C"/>
                </a:solidFill>
                <a:latin typeface="Arial MT"/>
                <a:cs typeface="Arial MT"/>
              </a:rPr>
              <a:t>1</a:t>
            </a:r>
            <a:r>
              <a:rPr sz="4000" dirty="0">
                <a:latin typeface="Arial MT"/>
                <a:cs typeface="Arial MT"/>
              </a:rPr>
              <a:t>,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pad </a:t>
            </a:r>
            <a:r>
              <a:rPr sz="4000" dirty="0">
                <a:solidFill>
                  <a:srgbClr val="9900FF"/>
                </a:solidFill>
                <a:latin typeface="Arial MT"/>
                <a:cs typeface="Arial MT"/>
              </a:rPr>
              <a:t>2</a:t>
            </a:r>
            <a:endParaRPr sz="4000">
              <a:latin typeface="Arial MT"/>
              <a:cs typeface="Arial MT"/>
            </a:endParaRPr>
          </a:p>
          <a:p>
            <a:pPr>
              <a:spcBef>
                <a:spcPts val="47"/>
              </a:spcBef>
            </a:pPr>
            <a:endParaRPr sz="4133">
              <a:latin typeface="Arial MT"/>
              <a:cs typeface="Arial MT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Output</a:t>
            </a:r>
            <a:r>
              <a:rPr sz="4000" spc="-53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volume</a:t>
            </a:r>
            <a:r>
              <a:rPr sz="4000" spc="-47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size:</a:t>
            </a:r>
            <a:endParaRPr sz="4000">
              <a:latin typeface="Arial MT"/>
              <a:cs typeface="Arial MT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(</a:t>
            </a:r>
            <a:r>
              <a:rPr sz="4000" spc="-7" dirty="0">
                <a:solidFill>
                  <a:srgbClr val="0000FF"/>
                </a:solidFill>
                <a:latin typeface="Arial MT"/>
                <a:cs typeface="Arial MT"/>
              </a:rPr>
              <a:t>32</a:t>
            </a:r>
            <a:r>
              <a:rPr sz="4000" spc="-7" dirty="0">
                <a:latin typeface="Arial MT"/>
                <a:cs typeface="Arial MT"/>
              </a:rPr>
              <a:t>+2*</a:t>
            </a:r>
            <a:r>
              <a:rPr sz="4000" spc="-7" dirty="0">
                <a:solidFill>
                  <a:srgbClr val="9900FF"/>
                </a:solidFill>
                <a:latin typeface="Arial MT"/>
                <a:cs typeface="Arial MT"/>
              </a:rPr>
              <a:t>2</a:t>
            </a:r>
            <a:r>
              <a:rPr sz="4000" spc="-7" dirty="0">
                <a:latin typeface="Arial MT"/>
                <a:cs typeface="Arial MT"/>
              </a:rPr>
              <a:t>-</a:t>
            </a:r>
            <a:r>
              <a:rPr sz="4000" spc="-7" dirty="0">
                <a:solidFill>
                  <a:srgbClr val="FF00FF"/>
                </a:solidFill>
                <a:latin typeface="Arial MT"/>
                <a:cs typeface="Arial MT"/>
              </a:rPr>
              <a:t>5</a:t>
            </a:r>
            <a:r>
              <a:rPr sz="4000" spc="-7" dirty="0">
                <a:latin typeface="Arial MT"/>
                <a:cs typeface="Arial MT"/>
              </a:rPr>
              <a:t>)/</a:t>
            </a:r>
            <a:r>
              <a:rPr sz="4000" spc="-7" dirty="0">
                <a:solidFill>
                  <a:srgbClr val="37761C"/>
                </a:solidFill>
                <a:latin typeface="Arial MT"/>
                <a:cs typeface="Arial MT"/>
              </a:rPr>
              <a:t>1</a:t>
            </a:r>
            <a:r>
              <a:rPr sz="4000" spc="-7" dirty="0">
                <a:latin typeface="Arial MT"/>
                <a:cs typeface="Arial MT"/>
              </a:rPr>
              <a:t>+1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=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32</a:t>
            </a:r>
            <a:r>
              <a:rPr sz="4000" spc="-13" dirty="0">
                <a:latin typeface="Arial MT"/>
                <a:cs typeface="Arial MT"/>
              </a:rPr>
              <a:t> </a:t>
            </a:r>
            <a:r>
              <a:rPr sz="4000" spc="-33" dirty="0">
                <a:latin typeface="Arial MT"/>
                <a:cs typeface="Arial MT"/>
              </a:rPr>
              <a:t>spatially,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so</a:t>
            </a:r>
            <a:endParaRPr sz="4000">
              <a:latin typeface="Arial MT"/>
              <a:cs typeface="Arial MT"/>
            </a:endParaRPr>
          </a:p>
          <a:p>
            <a:pPr marL="16933"/>
            <a:r>
              <a:rPr sz="4000" b="1" spc="-7" dirty="0">
                <a:latin typeface="Arial"/>
                <a:cs typeface="Arial"/>
              </a:rPr>
              <a:t>32x32x</a:t>
            </a:r>
            <a:r>
              <a:rPr sz="4000" b="1" spc="-7" dirty="0">
                <a:solidFill>
                  <a:srgbClr val="FF0000"/>
                </a:solidFill>
                <a:latin typeface="Arial"/>
                <a:cs typeface="Arial"/>
              </a:rPr>
              <a:t>10</a:t>
            </a:r>
            <a:endParaRPr sz="40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739839" y="173500"/>
            <a:ext cx="977053" cy="2768600"/>
            <a:chOff x="6554879" y="130125"/>
            <a:chExt cx="732790" cy="2076450"/>
          </a:xfrm>
        </p:grpSpPr>
        <p:sp>
          <p:nvSpPr>
            <p:cNvPr id="4" name="object 4"/>
            <p:cNvSpPr/>
            <p:nvPr/>
          </p:nvSpPr>
          <p:spPr>
            <a:xfrm>
              <a:off x="6564404" y="694040"/>
              <a:ext cx="159385" cy="1503045"/>
            </a:xfrm>
            <a:custGeom>
              <a:avLst/>
              <a:gdLst/>
              <a:ahLst/>
              <a:cxnLst/>
              <a:rect l="l" t="t" r="r" b="b"/>
              <a:pathLst>
                <a:path w="159384" h="1503045">
                  <a:moveTo>
                    <a:pt x="159009" y="1503009"/>
                  </a:moveTo>
                  <a:lnTo>
                    <a:pt x="0" y="1503009"/>
                  </a:lnTo>
                  <a:lnTo>
                    <a:pt x="0" y="0"/>
                  </a:lnTo>
                  <a:lnTo>
                    <a:pt x="159009" y="0"/>
                  </a:lnTo>
                  <a:lnTo>
                    <a:pt x="159009" y="1503009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6723414" y="139650"/>
              <a:ext cx="554990" cy="2057400"/>
            </a:xfrm>
            <a:custGeom>
              <a:avLst/>
              <a:gdLst/>
              <a:ahLst/>
              <a:cxnLst/>
              <a:rect l="l" t="t" r="r" b="b"/>
              <a:pathLst>
                <a:path w="554990" h="2057400">
                  <a:moveTo>
                    <a:pt x="0" y="2057399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554389" y="1503009"/>
                  </a:lnTo>
                  <a:lnTo>
                    <a:pt x="0" y="20573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6564404" y="139650"/>
              <a:ext cx="713740" cy="554990"/>
            </a:xfrm>
            <a:custGeom>
              <a:avLst/>
              <a:gdLst/>
              <a:ahLst/>
              <a:cxnLst/>
              <a:rect l="l" t="t" r="r" b="b"/>
              <a:pathLst>
                <a:path w="713740" h="554990">
                  <a:moveTo>
                    <a:pt x="159009" y="554390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713399" y="0"/>
                  </a:lnTo>
                  <a:lnTo>
                    <a:pt x="159009" y="554390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6564404" y="139650"/>
              <a:ext cx="713740" cy="2057400"/>
            </a:xfrm>
            <a:custGeom>
              <a:avLst/>
              <a:gdLst/>
              <a:ahLst/>
              <a:cxnLst/>
              <a:rect l="l" t="t" r="r" b="b"/>
              <a:pathLst>
                <a:path w="713740" h="2057400">
                  <a:moveTo>
                    <a:pt x="0" y="554390"/>
                  </a:moveTo>
                  <a:lnTo>
                    <a:pt x="554389" y="0"/>
                  </a:lnTo>
                  <a:lnTo>
                    <a:pt x="713399" y="0"/>
                  </a:lnTo>
                  <a:lnTo>
                    <a:pt x="713399" y="1503009"/>
                  </a:lnTo>
                  <a:lnTo>
                    <a:pt x="159009" y="2057399"/>
                  </a:lnTo>
                  <a:lnTo>
                    <a:pt x="0" y="2057399"/>
                  </a:lnTo>
                  <a:lnTo>
                    <a:pt x="0" y="554390"/>
                  </a:lnTo>
                  <a:close/>
                </a:path>
                <a:path w="713740" h="2057400">
                  <a:moveTo>
                    <a:pt x="0" y="554390"/>
                  </a:moveTo>
                  <a:lnTo>
                    <a:pt x="159009" y="554390"/>
                  </a:lnTo>
                  <a:lnTo>
                    <a:pt x="713399" y="0"/>
                  </a:lnTo>
                </a:path>
                <a:path w="713740" h="2057400">
                  <a:moveTo>
                    <a:pt x="159009" y="554390"/>
                  </a:moveTo>
                  <a:lnTo>
                    <a:pt x="159009" y="20573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9847160" y="1430685"/>
            <a:ext cx="970280" cy="55033"/>
            <a:chOff x="7385370" y="1073013"/>
            <a:chExt cx="727710" cy="41275"/>
          </a:xfrm>
        </p:grpSpPr>
        <p:sp>
          <p:nvSpPr>
            <p:cNvPr id="9" name="object 9"/>
            <p:cNvSpPr/>
            <p:nvPr/>
          </p:nvSpPr>
          <p:spPr>
            <a:xfrm>
              <a:off x="7385370" y="1093509"/>
              <a:ext cx="680085" cy="0"/>
            </a:xfrm>
            <a:custGeom>
              <a:avLst/>
              <a:gdLst/>
              <a:ahLst/>
              <a:cxnLst/>
              <a:rect l="l" t="t" r="r" b="b"/>
              <a:pathLst>
                <a:path w="680084">
                  <a:moveTo>
                    <a:pt x="0" y="0"/>
                  </a:moveTo>
                  <a:lnTo>
                    <a:pt x="6796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8065020" y="107777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0" y="0"/>
                  </a:lnTo>
                  <a:lnTo>
                    <a:pt x="43224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8065020" y="107777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43224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11037791" y="173500"/>
            <a:ext cx="977053" cy="2768600"/>
            <a:chOff x="8278343" y="130125"/>
            <a:chExt cx="732790" cy="2076450"/>
          </a:xfrm>
        </p:grpSpPr>
        <p:sp>
          <p:nvSpPr>
            <p:cNvPr id="13" name="object 13"/>
            <p:cNvSpPr/>
            <p:nvPr/>
          </p:nvSpPr>
          <p:spPr>
            <a:xfrm>
              <a:off x="8287868" y="694040"/>
              <a:ext cx="159385" cy="1503045"/>
            </a:xfrm>
            <a:custGeom>
              <a:avLst/>
              <a:gdLst/>
              <a:ahLst/>
              <a:cxnLst/>
              <a:rect l="l" t="t" r="r" b="b"/>
              <a:pathLst>
                <a:path w="159384" h="1503045">
                  <a:moveTo>
                    <a:pt x="159010" y="1503009"/>
                  </a:moveTo>
                  <a:lnTo>
                    <a:pt x="0" y="1503009"/>
                  </a:lnTo>
                  <a:lnTo>
                    <a:pt x="0" y="0"/>
                  </a:lnTo>
                  <a:lnTo>
                    <a:pt x="159010" y="0"/>
                  </a:lnTo>
                  <a:lnTo>
                    <a:pt x="159010" y="150300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8446878" y="139650"/>
              <a:ext cx="554990" cy="2057400"/>
            </a:xfrm>
            <a:custGeom>
              <a:avLst/>
              <a:gdLst/>
              <a:ahLst/>
              <a:cxnLst/>
              <a:rect l="l" t="t" r="r" b="b"/>
              <a:pathLst>
                <a:path w="554990" h="2057400">
                  <a:moveTo>
                    <a:pt x="0" y="2057399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554389" y="1503009"/>
                  </a:lnTo>
                  <a:lnTo>
                    <a:pt x="0" y="20573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8287868" y="139650"/>
              <a:ext cx="713740" cy="554990"/>
            </a:xfrm>
            <a:custGeom>
              <a:avLst/>
              <a:gdLst/>
              <a:ahLst/>
              <a:cxnLst/>
              <a:rect l="l" t="t" r="r" b="b"/>
              <a:pathLst>
                <a:path w="713740" h="554990">
                  <a:moveTo>
                    <a:pt x="159010" y="554390"/>
                  </a:moveTo>
                  <a:lnTo>
                    <a:pt x="0" y="554390"/>
                  </a:lnTo>
                  <a:lnTo>
                    <a:pt x="554390" y="0"/>
                  </a:lnTo>
                  <a:lnTo>
                    <a:pt x="713399" y="0"/>
                  </a:lnTo>
                  <a:lnTo>
                    <a:pt x="159010" y="554390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8287868" y="139650"/>
              <a:ext cx="713740" cy="2057400"/>
            </a:xfrm>
            <a:custGeom>
              <a:avLst/>
              <a:gdLst/>
              <a:ahLst/>
              <a:cxnLst/>
              <a:rect l="l" t="t" r="r" b="b"/>
              <a:pathLst>
                <a:path w="713740" h="2057400">
                  <a:moveTo>
                    <a:pt x="0" y="554390"/>
                  </a:moveTo>
                  <a:lnTo>
                    <a:pt x="554390" y="0"/>
                  </a:lnTo>
                  <a:lnTo>
                    <a:pt x="713399" y="0"/>
                  </a:lnTo>
                  <a:lnTo>
                    <a:pt x="713399" y="1503009"/>
                  </a:lnTo>
                  <a:lnTo>
                    <a:pt x="159010" y="2057399"/>
                  </a:lnTo>
                  <a:lnTo>
                    <a:pt x="0" y="2057399"/>
                  </a:lnTo>
                  <a:lnTo>
                    <a:pt x="0" y="554390"/>
                  </a:lnTo>
                  <a:close/>
                </a:path>
                <a:path w="713740" h="2057400">
                  <a:moveTo>
                    <a:pt x="0" y="554390"/>
                  </a:moveTo>
                  <a:lnTo>
                    <a:pt x="159010" y="554390"/>
                  </a:lnTo>
                  <a:lnTo>
                    <a:pt x="713399" y="0"/>
                  </a:lnTo>
                </a:path>
                <a:path w="713740" h="2057400">
                  <a:moveTo>
                    <a:pt x="159010" y="554390"/>
                  </a:moveTo>
                  <a:lnTo>
                    <a:pt x="159010" y="20573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531373" y="6436801"/>
            <a:ext cx="478367" cy="397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799">
              <a:lnSpc>
                <a:spcPts val="3080"/>
              </a:lnSpc>
            </a:pPr>
            <a:fld id="{81D60167-4931-47E6-BA6A-407CBD079E47}" type="slidenum">
              <a:rPr sz="2667" dirty="0">
                <a:solidFill>
                  <a:srgbClr val="FFFFFF"/>
                </a:solidFill>
                <a:latin typeface="Arial MT"/>
                <a:cs typeface="Arial MT"/>
              </a:rPr>
              <a:pPr marL="50799">
                <a:lnSpc>
                  <a:spcPts val="3080"/>
                </a:lnSpc>
              </a:pPr>
              <a:t>47</a:t>
            </a:fld>
            <a:endParaRPr sz="2667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7767" y="356347"/>
            <a:ext cx="8100060" cy="4000240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98211">
              <a:spcBef>
                <a:spcPts val="133"/>
              </a:spcBef>
            </a:pPr>
            <a:r>
              <a:rPr sz="4000" spc="-13" dirty="0">
                <a:latin typeface="Arial MT"/>
                <a:cs typeface="Arial MT"/>
              </a:rPr>
              <a:t>Examples</a:t>
            </a:r>
            <a:r>
              <a:rPr sz="4000" spc="-73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time:</a:t>
            </a:r>
            <a:endParaRPr sz="4000">
              <a:latin typeface="Arial MT"/>
              <a:cs typeface="Arial MT"/>
            </a:endParaRPr>
          </a:p>
          <a:p>
            <a:pPr>
              <a:spcBef>
                <a:spcPts val="60"/>
              </a:spcBef>
            </a:pPr>
            <a:endParaRPr sz="5667">
              <a:latin typeface="Arial MT"/>
              <a:cs typeface="Arial MT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Input</a:t>
            </a:r>
            <a:r>
              <a:rPr sz="4000" spc="-53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volume:</a:t>
            </a:r>
            <a:r>
              <a:rPr sz="4000" spc="-7" dirty="0">
                <a:latin typeface="Arial MT"/>
                <a:cs typeface="Arial MT"/>
              </a:rPr>
              <a:t> </a:t>
            </a:r>
            <a:r>
              <a:rPr sz="4000" b="1" spc="-7" dirty="0">
                <a:latin typeface="Arial"/>
                <a:cs typeface="Arial"/>
              </a:rPr>
              <a:t>32x32x3</a:t>
            </a:r>
            <a:endParaRPr sz="4000">
              <a:latin typeface="Arial"/>
              <a:cs typeface="Arial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10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5x5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filters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with</a:t>
            </a:r>
            <a:r>
              <a:rPr sz="4000" spc="-13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stride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1,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pad</a:t>
            </a:r>
            <a:r>
              <a:rPr sz="4000" spc="-13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2</a:t>
            </a:r>
            <a:endParaRPr sz="4000">
              <a:latin typeface="Arial MT"/>
              <a:cs typeface="Arial MT"/>
            </a:endParaRPr>
          </a:p>
          <a:p>
            <a:pPr>
              <a:spcBef>
                <a:spcPts val="47"/>
              </a:spcBef>
            </a:pPr>
            <a:endParaRPr sz="4133">
              <a:latin typeface="Arial MT"/>
              <a:cs typeface="Arial MT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Number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of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parameters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in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this</a:t>
            </a:r>
            <a:r>
              <a:rPr sz="4000" spc="-33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layer?</a:t>
            </a:r>
            <a:endParaRPr sz="4000">
              <a:latin typeface="Arial MT"/>
              <a:cs typeface="Arial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739839" y="173500"/>
            <a:ext cx="977053" cy="2768600"/>
            <a:chOff x="6554879" y="130125"/>
            <a:chExt cx="732790" cy="2076450"/>
          </a:xfrm>
        </p:grpSpPr>
        <p:sp>
          <p:nvSpPr>
            <p:cNvPr id="4" name="object 4"/>
            <p:cNvSpPr/>
            <p:nvPr/>
          </p:nvSpPr>
          <p:spPr>
            <a:xfrm>
              <a:off x="6564404" y="694040"/>
              <a:ext cx="159385" cy="1503045"/>
            </a:xfrm>
            <a:custGeom>
              <a:avLst/>
              <a:gdLst/>
              <a:ahLst/>
              <a:cxnLst/>
              <a:rect l="l" t="t" r="r" b="b"/>
              <a:pathLst>
                <a:path w="159384" h="1503045">
                  <a:moveTo>
                    <a:pt x="159009" y="1503009"/>
                  </a:moveTo>
                  <a:lnTo>
                    <a:pt x="0" y="1503009"/>
                  </a:lnTo>
                  <a:lnTo>
                    <a:pt x="0" y="0"/>
                  </a:lnTo>
                  <a:lnTo>
                    <a:pt x="159009" y="0"/>
                  </a:lnTo>
                  <a:lnTo>
                    <a:pt x="159009" y="1503009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5" name="object 5"/>
            <p:cNvSpPr/>
            <p:nvPr/>
          </p:nvSpPr>
          <p:spPr>
            <a:xfrm>
              <a:off x="6723414" y="139650"/>
              <a:ext cx="554990" cy="2057400"/>
            </a:xfrm>
            <a:custGeom>
              <a:avLst/>
              <a:gdLst/>
              <a:ahLst/>
              <a:cxnLst/>
              <a:rect l="l" t="t" r="r" b="b"/>
              <a:pathLst>
                <a:path w="554990" h="2057400">
                  <a:moveTo>
                    <a:pt x="0" y="2057399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554389" y="1503009"/>
                  </a:lnTo>
                  <a:lnTo>
                    <a:pt x="0" y="20573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6" name="object 6"/>
            <p:cNvSpPr/>
            <p:nvPr/>
          </p:nvSpPr>
          <p:spPr>
            <a:xfrm>
              <a:off x="6564404" y="139650"/>
              <a:ext cx="713740" cy="554990"/>
            </a:xfrm>
            <a:custGeom>
              <a:avLst/>
              <a:gdLst/>
              <a:ahLst/>
              <a:cxnLst/>
              <a:rect l="l" t="t" r="r" b="b"/>
              <a:pathLst>
                <a:path w="713740" h="554990">
                  <a:moveTo>
                    <a:pt x="159009" y="554390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713399" y="0"/>
                  </a:lnTo>
                  <a:lnTo>
                    <a:pt x="159009" y="554390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7" name="object 7"/>
            <p:cNvSpPr/>
            <p:nvPr/>
          </p:nvSpPr>
          <p:spPr>
            <a:xfrm>
              <a:off x="6564404" y="139650"/>
              <a:ext cx="713740" cy="2057400"/>
            </a:xfrm>
            <a:custGeom>
              <a:avLst/>
              <a:gdLst/>
              <a:ahLst/>
              <a:cxnLst/>
              <a:rect l="l" t="t" r="r" b="b"/>
              <a:pathLst>
                <a:path w="713740" h="2057400">
                  <a:moveTo>
                    <a:pt x="0" y="554390"/>
                  </a:moveTo>
                  <a:lnTo>
                    <a:pt x="554389" y="0"/>
                  </a:lnTo>
                  <a:lnTo>
                    <a:pt x="713399" y="0"/>
                  </a:lnTo>
                  <a:lnTo>
                    <a:pt x="713399" y="1503009"/>
                  </a:lnTo>
                  <a:lnTo>
                    <a:pt x="159009" y="2057399"/>
                  </a:lnTo>
                  <a:lnTo>
                    <a:pt x="0" y="2057399"/>
                  </a:lnTo>
                  <a:lnTo>
                    <a:pt x="0" y="554390"/>
                  </a:lnTo>
                  <a:close/>
                </a:path>
                <a:path w="713740" h="2057400">
                  <a:moveTo>
                    <a:pt x="0" y="554390"/>
                  </a:moveTo>
                  <a:lnTo>
                    <a:pt x="159009" y="554390"/>
                  </a:lnTo>
                  <a:lnTo>
                    <a:pt x="713399" y="0"/>
                  </a:lnTo>
                </a:path>
                <a:path w="713740" h="2057400">
                  <a:moveTo>
                    <a:pt x="159009" y="554390"/>
                  </a:moveTo>
                  <a:lnTo>
                    <a:pt x="159009" y="20573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9847160" y="1430685"/>
            <a:ext cx="970280" cy="55033"/>
            <a:chOff x="7385370" y="1073013"/>
            <a:chExt cx="727710" cy="41275"/>
          </a:xfrm>
        </p:grpSpPr>
        <p:sp>
          <p:nvSpPr>
            <p:cNvPr id="9" name="object 9"/>
            <p:cNvSpPr/>
            <p:nvPr/>
          </p:nvSpPr>
          <p:spPr>
            <a:xfrm>
              <a:off x="7385370" y="1093509"/>
              <a:ext cx="680085" cy="0"/>
            </a:xfrm>
            <a:custGeom>
              <a:avLst/>
              <a:gdLst/>
              <a:ahLst/>
              <a:cxnLst/>
              <a:rect l="l" t="t" r="r" b="b"/>
              <a:pathLst>
                <a:path w="680084">
                  <a:moveTo>
                    <a:pt x="0" y="0"/>
                  </a:moveTo>
                  <a:lnTo>
                    <a:pt x="6796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8065020" y="107777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0" y="0"/>
                  </a:lnTo>
                  <a:lnTo>
                    <a:pt x="43224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11"/>
            <p:cNvSpPr/>
            <p:nvPr/>
          </p:nvSpPr>
          <p:spPr>
            <a:xfrm>
              <a:off x="8065020" y="107777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43224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11037791" y="173500"/>
            <a:ext cx="977053" cy="2768600"/>
            <a:chOff x="8278343" y="130125"/>
            <a:chExt cx="732790" cy="2076450"/>
          </a:xfrm>
        </p:grpSpPr>
        <p:sp>
          <p:nvSpPr>
            <p:cNvPr id="13" name="object 13"/>
            <p:cNvSpPr/>
            <p:nvPr/>
          </p:nvSpPr>
          <p:spPr>
            <a:xfrm>
              <a:off x="8287868" y="694040"/>
              <a:ext cx="159385" cy="1503045"/>
            </a:xfrm>
            <a:custGeom>
              <a:avLst/>
              <a:gdLst/>
              <a:ahLst/>
              <a:cxnLst/>
              <a:rect l="l" t="t" r="r" b="b"/>
              <a:pathLst>
                <a:path w="159384" h="1503045">
                  <a:moveTo>
                    <a:pt x="159010" y="1503009"/>
                  </a:moveTo>
                  <a:lnTo>
                    <a:pt x="0" y="1503009"/>
                  </a:lnTo>
                  <a:lnTo>
                    <a:pt x="0" y="0"/>
                  </a:lnTo>
                  <a:lnTo>
                    <a:pt x="159010" y="0"/>
                  </a:lnTo>
                  <a:lnTo>
                    <a:pt x="159010" y="150300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8446878" y="139650"/>
              <a:ext cx="554990" cy="2057400"/>
            </a:xfrm>
            <a:custGeom>
              <a:avLst/>
              <a:gdLst/>
              <a:ahLst/>
              <a:cxnLst/>
              <a:rect l="l" t="t" r="r" b="b"/>
              <a:pathLst>
                <a:path w="554990" h="2057400">
                  <a:moveTo>
                    <a:pt x="0" y="2057399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554389" y="1503009"/>
                  </a:lnTo>
                  <a:lnTo>
                    <a:pt x="0" y="20573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5" name="object 15"/>
            <p:cNvSpPr/>
            <p:nvPr/>
          </p:nvSpPr>
          <p:spPr>
            <a:xfrm>
              <a:off x="8287868" y="139650"/>
              <a:ext cx="713740" cy="554990"/>
            </a:xfrm>
            <a:custGeom>
              <a:avLst/>
              <a:gdLst/>
              <a:ahLst/>
              <a:cxnLst/>
              <a:rect l="l" t="t" r="r" b="b"/>
              <a:pathLst>
                <a:path w="713740" h="554990">
                  <a:moveTo>
                    <a:pt x="159010" y="554390"/>
                  </a:moveTo>
                  <a:lnTo>
                    <a:pt x="0" y="554390"/>
                  </a:lnTo>
                  <a:lnTo>
                    <a:pt x="554390" y="0"/>
                  </a:lnTo>
                  <a:lnTo>
                    <a:pt x="713399" y="0"/>
                  </a:lnTo>
                  <a:lnTo>
                    <a:pt x="159010" y="554390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6" name="object 16"/>
            <p:cNvSpPr/>
            <p:nvPr/>
          </p:nvSpPr>
          <p:spPr>
            <a:xfrm>
              <a:off x="8287868" y="139650"/>
              <a:ext cx="713740" cy="2057400"/>
            </a:xfrm>
            <a:custGeom>
              <a:avLst/>
              <a:gdLst/>
              <a:ahLst/>
              <a:cxnLst/>
              <a:rect l="l" t="t" r="r" b="b"/>
              <a:pathLst>
                <a:path w="713740" h="2057400">
                  <a:moveTo>
                    <a:pt x="0" y="554390"/>
                  </a:moveTo>
                  <a:lnTo>
                    <a:pt x="554390" y="0"/>
                  </a:lnTo>
                  <a:lnTo>
                    <a:pt x="713399" y="0"/>
                  </a:lnTo>
                  <a:lnTo>
                    <a:pt x="713399" y="1503009"/>
                  </a:lnTo>
                  <a:lnTo>
                    <a:pt x="159010" y="2057399"/>
                  </a:lnTo>
                  <a:lnTo>
                    <a:pt x="0" y="2057399"/>
                  </a:lnTo>
                  <a:lnTo>
                    <a:pt x="0" y="554390"/>
                  </a:lnTo>
                  <a:close/>
                </a:path>
                <a:path w="713740" h="2057400">
                  <a:moveTo>
                    <a:pt x="0" y="554390"/>
                  </a:moveTo>
                  <a:lnTo>
                    <a:pt x="159010" y="554390"/>
                  </a:lnTo>
                  <a:lnTo>
                    <a:pt x="713399" y="0"/>
                  </a:lnTo>
                </a:path>
                <a:path w="713740" h="2057400">
                  <a:moveTo>
                    <a:pt x="159010" y="554390"/>
                  </a:moveTo>
                  <a:lnTo>
                    <a:pt x="159010" y="20573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8531373" y="6436801"/>
            <a:ext cx="478367" cy="397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799">
              <a:lnSpc>
                <a:spcPts val="3080"/>
              </a:lnSpc>
            </a:pPr>
            <a:fld id="{81D60167-4931-47E6-BA6A-407CBD079E47}" type="slidenum">
              <a:rPr sz="2667" dirty="0">
                <a:solidFill>
                  <a:srgbClr val="FFFFFF"/>
                </a:solidFill>
                <a:latin typeface="Arial MT"/>
                <a:cs typeface="Arial MT"/>
              </a:rPr>
              <a:pPr marL="50799">
                <a:lnSpc>
                  <a:spcPts val="3080"/>
                </a:lnSpc>
              </a:pPr>
              <a:t>48</a:t>
            </a:fld>
            <a:endParaRPr sz="2667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9534" y="356347"/>
            <a:ext cx="3495887" cy="632651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pc="-13" dirty="0"/>
              <a:t>Examples</a:t>
            </a:r>
            <a:r>
              <a:rPr spc="-120" dirty="0"/>
              <a:t> </a:t>
            </a:r>
            <a:r>
              <a:rPr spc="-7" dirty="0"/>
              <a:t>time: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67768" y="1801414"/>
            <a:ext cx="7309273" cy="1248205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4000" spc="-7" dirty="0">
                <a:latin typeface="Arial MT"/>
                <a:cs typeface="Arial MT"/>
              </a:rPr>
              <a:t>Input</a:t>
            </a:r>
            <a:r>
              <a:rPr sz="4000" spc="-47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volume:</a:t>
            </a:r>
            <a:r>
              <a:rPr sz="4000" spc="-7" dirty="0">
                <a:latin typeface="Arial MT"/>
                <a:cs typeface="Arial MT"/>
              </a:rPr>
              <a:t> </a:t>
            </a:r>
            <a:r>
              <a:rPr sz="4000" b="1" spc="-7" dirty="0">
                <a:solidFill>
                  <a:srgbClr val="0000FF"/>
                </a:solidFill>
                <a:latin typeface="Arial"/>
                <a:cs typeface="Arial"/>
              </a:rPr>
              <a:t>32x32</a:t>
            </a:r>
            <a:r>
              <a:rPr sz="4000" b="1" spc="-7" dirty="0">
                <a:latin typeface="Arial"/>
                <a:cs typeface="Arial"/>
              </a:rPr>
              <a:t>x</a:t>
            </a:r>
            <a:r>
              <a:rPr sz="4000" b="1" spc="-7" dirty="0">
                <a:solidFill>
                  <a:srgbClr val="FF9900"/>
                </a:solidFill>
                <a:latin typeface="Arial"/>
                <a:cs typeface="Arial"/>
              </a:rPr>
              <a:t>3</a:t>
            </a:r>
            <a:endParaRPr sz="4000">
              <a:latin typeface="Arial"/>
              <a:cs typeface="Arial"/>
            </a:endParaRPr>
          </a:p>
          <a:p>
            <a:pPr marL="16933"/>
            <a:r>
              <a:rPr sz="4000" spc="-7" dirty="0">
                <a:solidFill>
                  <a:srgbClr val="FF0000"/>
                </a:solidFill>
                <a:latin typeface="Arial MT"/>
                <a:cs typeface="Arial MT"/>
              </a:rPr>
              <a:t>10</a:t>
            </a:r>
            <a:r>
              <a:rPr sz="4000" spc="-20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000" spc="-7" dirty="0">
                <a:solidFill>
                  <a:srgbClr val="FF00FF"/>
                </a:solidFill>
                <a:latin typeface="Arial MT"/>
                <a:cs typeface="Arial MT"/>
              </a:rPr>
              <a:t>5x5</a:t>
            </a:r>
            <a:r>
              <a:rPr sz="4000" spc="-13" dirty="0">
                <a:solidFill>
                  <a:srgbClr val="FF00FF"/>
                </a:solidFill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filters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with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stride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1,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pad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2</a:t>
            </a:r>
            <a:endParaRPr sz="40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67767" y="3630214"/>
            <a:ext cx="8420100" cy="1863758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 marR="6773">
              <a:spcBef>
                <a:spcPts val="133"/>
              </a:spcBef>
            </a:pPr>
            <a:r>
              <a:rPr sz="4000" spc="-7" dirty="0">
                <a:latin typeface="Arial MT"/>
                <a:cs typeface="Arial MT"/>
              </a:rPr>
              <a:t>Number of parameters in this layer? </a:t>
            </a:r>
            <a:r>
              <a:rPr sz="400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each</a:t>
            </a:r>
            <a:r>
              <a:rPr sz="4000" spc="-20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filter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has</a:t>
            </a:r>
            <a:r>
              <a:rPr sz="4000" spc="47" dirty="0">
                <a:latin typeface="Arial MT"/>
                <a:cs typeface="Arial MT"/>
              </a:rPr>
              <a:t> </a:t>
            </a:r>
            <a:r>
              <a:rPr sz="4000" spc="-7" dirty="0">
                <a:solidFill>
                  <a:srgbClr val="FF00FF"/>
                </a:solidFill>
                <a:latin typeface="Arial MT"/>
                <a:cs typeface="Arial MT"/>
              </a:rPr>
              <a:t>5*5</a:t>
            </a:r>
            <a:r>
              <a:rPr sz="4000" spc="-7" dirty="0">
                <a:latin typeface="Arial MT"/>
                <a:cs typeface="Arial MT"/>
              </a:rPr>
              <a:t>*</a:t>
            </a:r>
            <a:r>
              <a:rPr sz="4000" spc="-7" dirty="0">
                <a:solidFill>
                  <a:srgbClr val="FF9900"/>
                </a:solidFill>
                <a:latin typeface="Arial MT"/>
                <a:cs typeface="Arial MT"/>
              </a:rPr>
              <a:t>3</a:t>
            </a:r>
            <a:r>
              <a:rPr sz="4000" spc="-20" dirty="0">
                <a:solidFill>
                  <a:srgbClr val="FF9900"/>
                </a:solidFill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+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1</a:t>
            </a:r>
            <a:r>
              <a:rPr sz="4000" spc="-13" dirty="0"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= </a:t>
            </a:r>
            <a:r>
              <a:rPr sz="4000" spc="-7" dirty="0">
                <a:solidFill>
                  <a:srgbClr val="37761C"/>
                </a:solidFill>
                <a:latin typeface="Arial MT"/>
                <a:cs typeface="Arial MT"/>
              </a:rPr>
              <a:t>76</a:t>
            </a:r>
            <a:r>
              <a:rPr sz="4000" spc="-13" dirty="0">
                <a:solidFill>
                  <a:srgbClr val="37761C"/>
                </a:solidFill>
                <a:latin typeface="Arial MT"/>
                <a:cs typeface="Arial MT"/>
              </a:rPr>
              <a:t> </a:t>
            </a:r>
            <a:r>
              <a:rPr sz="4000" spc="-7" dirty="0">
                <a:latin typeface="Arial MT"/>
                <a:cs typeface="Arial MT"/>
              </a:rPr>
              <a:t>params</a:t>
            </a:r>
            <a:endParaRPr sz="4000">
              <a:latin typeface="Arial MT"/>
              <a:cs typeface="Arial MT"/>
            </a:endParaRPr>
          </a:p>
          <a:p>
            <a:pPr marL="16933"/>
            <a:r>
              <a:rPr sz="4000" spc="-7" dirty="0">
                <a:latin typeface="Arial MT"/>
                <a:cs typeface="Arial MT"/>
              </a:rPr>
              <a:t>=&gt;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spc="-7" dirty="0">
                <a:solidFill>
                  <a:srgbClr val="37761C"/>
                </a:solidFill>
                <a:latin typeface="Arial MT"/>
                <a:cs typeface="Arial MT"/>
              </a:rPr>
              <a:t>76</a:t>
            </a:r>
            <a:r>
              <a:rPr sz="4000" spc="-7" dirty="0">
                <a:latin typeface="Arial MT"/>
                <a:cs typeface="Arial MT"/>
              </a:rPr>
              <a:t>*</a:t>
            </a:r>
            <a:r>
              <a:rPr sz="4000" spc="-7" dirty="0">
                <a:solidFill>
                  <a:srgbClr val="FF0000"/>
                </a:solidFill>
                <a:latin typeface="Arial MT"/>
                <a:cs typeface="Arial MT"/>
              </a:rPr>
              <a:t>10</a:t>
            </a:r>
            <a:r>
              <a:rPr sz="4000" spc="-33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4000" dirty="0">
                <a:latin typeface="Arial MT"/>
                <a:cs typeface="Arial MT"/>
              </a:rPr>
              <a:t>=</a:t>
            </a:r>
            <a:r>
              <a:rPr sz="4000" spc="-27" dirty="0">
                <a:latin typeface="Arial MT"/>
                <a:cs typeface="Arial MT"/>
              </a:rPr>
              <a:t> </a:t>
            </a:r>
            <a:r>
              <a:rPr sz="4000" b="1" spc="-7" dirty="0">
                <a:latin typeface="Arial"/>
                <a:cs typeface="Arial"/>
              </a:rPr>
              <a:t>760</a:t>
            </a:r>
            <a:endParaRPr sz="4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601808" y="4409147"/>
            <a:ext cx="1848273" cy="427532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6933">
              <a:spcBef>
                <a:spcPts val="133"/>
              </a:spcBef>
            </a:pPr>
            <a:r>
              <a:rPr sz="2667" dirty="0">
                <a:latin typeface="Arial MT"/>
                <a:cs typeface="Arial MT"/>
              </a:rPr>
              <a:t>(+1</a:t>
            </a:r>
            <a:r>
              <a:rPr sz="2667" spc="-67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for</a:t>
            </a:r>
            <a:r>
              <a:rPr sz="2667" spc="-60" dirty="0">
                <a:latin typeface="Arial MT"/>
                <a:cs typeface="Arial MT"/>
              </a:rPr>
              <a:t> </a:t>
            </a:r>
            <a:r>
              <a:rPr sz="2667" spc="-7" dirty="0">
                <a:latin typeface="Arial MT"/>
                <a:cs typeface="Arial MT"/>
              </a:rPr>
              <a:t>bias)</a:t>
            </a:r>
            <a:endParaRPr sz="2667">
              <a:latin typeface="Arial MT"/>
              <a:cs typeface="Arial MT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8739839" y="173500"/>
            <a:ext cx="977053" cy="2768600"/>
            <a:chOff x="6554879" y="130125"/>
            <a:chExt cx="732790" cy="2076450"/>
          </a:xfrm>
        </p:grpSpPr>
        <p:sp>
          <p:nvSpPr>
            <p:cNvPr id="7" name="object 7"/>
            <p:cNvSpPr/>
            <p:nvPr/>
          </p:nvSpPr>
          <p:spPr>
            <a:xfrm>
              <a:off x="6564404" y="694040"/>
              <a:ext cx="159385" cy="1503045"/>
            </a:xfrm>
            <a:custGeom>
              <a:avLst/>
              <a:gdLst/>
              <a:ahLst/>
              <a:cxnLst/>
              <a:rect l="l" t="t" r="r" b="b"/>
              <a:pathLst>
                <a:path w="159384" h="1503045">
                  <a:moveTo>
                    <a:pt x="159009" y="1503009"/>
                  </a:moveTo>
                  <a:lnTo>
                    <a:pt x="0" y="1503009"/>
                  </a:lnTo>
                  <a:lnTo>
                    <a:pt x="0" y="0"/>
                  </a:lnTo>
                  <a:lnTo>
                    <a:pt x="159009" y="0"/>
                  </a:lnTo>
                  <a:lnTo>
                    <a:pt x="159009" y="1503009"/>
                  </a:lnTo>
                  <a:close/>
                </a:path>
              </a:pathLst>
            </a:custGeom>
            <a:solidFill>
              <a:srgbClr val="F4CCCC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8" name="object 8"/>
            <p:cNvSpPr/>
            <p:nvPr/>
          </p:nvSpPr>
          <p:spPr>
            <a:xfrm>
              <a:off x="6723414" y="139650"/>
              <a:ext cx="554990" cy="2057400"/>
            </a:xfrm>
            <a:custGeom>
              <a:avLst/>
              <a:gdLst/>
              <a:ahLst/>
              <a:cxnLst/>
              <a:rect l="l" t="t" r="r" b="b"/>
              <a:pathLst>
                <a:path w="554990" h="2057400">
                  <a:moveTo>
                    <a:pt x="0" y="2057399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554389" y="1503009"/>
                  </a:lnTo>
                  <a:lnTo>
                    <a:pt x="0" y="2057399"/>
                  </a:lnTo>
                  <a:close/>
                </a:path>
              </a:pathLst>
            </a:custGeom>
            <a:solidFill>
              <a:srgbClr val="C3A3A3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9" name="object 9"/>
            <p:cNvSpPr/>
            <p:nvPr/>
          </p:nvSpPr>
          <p:spPr>
            <a:xfrm>
              <a:off x="6564404" y="139650"/>
              <a:ext cx="713740" cy="554990"/>
            </a:xfrm>
            <a:custGeom>
              <a:avLst/>
              <a:gdLst/>
              <a:ahLst/>
              <a:cxnLst/>
              <a:rect l="l" t="t" r="r" b="b"/>
              <a:pathLst>
                <a:path w="713740" h="554990">
                  <a:moveTo>
                    <a:pt x="159009" y="554390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713399" y="0"/>
                  </a:lnTo>
                  <a:lnTo>
                    <a:pt x="159009" y="554390"/>
                  </a:lnTo>
                  <a:close/>
                </a:path>
              </a:pathLst>
            </a:custGeom>
            <a:solidFill>
              <a:srgbClr val="F6D6D6">
                <a:alpha val="51371"/>
              </a:srgbClr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0" name="object 10"/>
            <p:cNvSpPr/>
            <p:nvPr/>
          </p:nvSpPr>
          <p:spPr>
            <a:xfrm>
              <a:off x="6564404" y="139650"/>
              <a:ext cx="713740" cy="2057400"/>
            </a:xfrm>
            <a:custGeom>
              <a:avLst/>
              <a:gdLst/>
              <a:ahLst/>
              <a:cxnLst/>
              <a:rect l="l" t="t" r="r" b="b"/>
              <a:pathLst>
                <a:path w="713740" h="2057400">
                  <a:moveTo>
                    <a:pt x="0" y="554390"/>
                  </a:moveTo>
                  <a:lnTo>
                    <a:pt x="554389" y="0"/>
                  </a:lnTo>
                  <a:lnTo>
                    <a:pt x="713399" y="0"/>
                  </a:lnTo>
                  <a:lnTo>
                    <a:pt x="713399" y="1503009"/>
                  </a:lnTo>
                  <a:lnTo>
                    <a:pt x="159009" y="2057399"/>
                  </a:lnTo>
                  <a:lnTo>
                    <a:pt x="0" y="2057399"/>
                  </a:lnTo>
                  <a:lnTo>
                    <a:pt x="0" y="554390"/>
                  </a:lnTo>
                  <a:close/>
                </a:path>
                <a:path w="713740" h="2057400">
                  <a:moveTo>
                    <a:pt x="0" y="554390"/>
                  </a:moveTo>
                  <a:lnTo>
                    <a:pt x="159009" y="554390"/>
                  </a:lnTo>
                  <a:lnTo>
                    <a:pt x="713399" y="0"/>
                  </a:lnTo>
                </a:path>
                <a:path w="713740" h="2057400">
                  <a:moveTo>
                    <a:pt x="159009" y="554390"/>
                  </a:moveTo>
                  <a:lnTo>
                    <a:pt x="159009" y="20573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9847160" y="1430685"/>
            <a:ext cx="970280" cy="55033"/>
            <a:chOff x="7385370" y="1073013"/>
            <a:chExt cx="727710" cy="41275"/>
          </a:xfrm>
        </p:grpSpPr>
        <p:sp>
          <p:nvSpPr>
            <p:cNvPr id="12" name="object 12"/>
            <p:cNvSpPr/>
            <p:nvPr/>
          </p:nvSpPr>
          <p:spPr>
            <a:xfrm>
              <a:off x="7385370" y="1093509"/>
              <a:ext cx="680085" cy="0"/>
            </a:xfrm>
            <a:custGeom>
              <a:avLst/>
              <a:gdLst/>
              <a:ahLst/>
              <a:cxnLst/>
              <a:rect l="l" t="t" r="r" b="b"/>
              <a:pathLst>
                <a:path w="680084">
                  <a:moveTo>
                    <a:pt x="0" y="0"/>
                  </a:moveTo>
                  <a:lnTo>
                    <a:pt x="679649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3" name="object 13"/>
            <p:cNvSpPr/>
            <p:nvPr/>
          </p:nvSpPr>
          <p:spPr>
            <a:xfrm>
              <a:off x="8065020" y="107777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0" y="0"/>
                  </a:lnTo>
                  <a:lnTo>
                    <a:pt x="43224" y="15732"/>
                  </a:lnTo>
                  <a:lnTo>
                    <a:pt x="0" y="31465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4" name="object 14"/>
            <p:cNvSpPr/>
            <p:nvPr/>
          </p:nvSpPr>
          <p:spPr>
            <a:xfrm>
              <a:off x="8065020" y="1077776"/>
              <a:ext cx="43815" cy="31750"/>
            </a:xfrm>
            <a:custGeom>
              <a:avLst/>
              <a:gdLst/>
              <a:ahLst/>
              <a:cxnLst/>
              <a:rect l="l" t="t" r="r" b="b"/>
              <a:pathLst>
                <a:path w="43815" h="31750">
                  <a:moveTo>
                    <a:pt x="0" y="31465"/>
                  </a:moveTo>
                  <a:lnTo>
                    <a:pt x="43224" y="15732"/>
                  </a:lnTo>
                  <a:lnTo>
                    <a:pt x="0" y="0"/>
                  </a:lnTo>
                  <a:lnTo>
                    <a:pt x="0" y="31465"/>
                  </a:lnTo>
                  <a:close/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grpSp>
        <p:nvGrpSpPr>
          <p:cNvPr id="15" name="object 15"/>
          <p:cNvGrpSpPr/>
          <p:nvPr/>
        </p:nvGrpSpPr>
        <p:grpSpPr>
          <a:xfrm>
            <a:off x="11037791" y="173500"/>
            <a:ext cx="977053" cy="2768600"/>
            <a:chOff x="8278343" y="130125"/>
            <a:chExt cx="732790" cy="2076450"/>
          </a:xfrm>
        </p:grpSpPr>
        <p:sp>
          <p:nvSpPr>
            <p:cNvPr id="16" name="object 16"/>
            <p:cNvSpPr/>
            <p:nvPr/>
          </p:nvSpPr>
          <p:spPr>
            <a:xfrm>
              <a:off x="8287868" y="694040"/>
              <a:ext cx="159385" cy="1503045"/>
            </a:xfrm>
            <a:custGeom>
              <a:avLst/>
              <a:gdLst/>
              <a:ahLst/>
              <a:cxnLst/>
              <a:rect l="l" t="t" r="r" b="b"/>
              <a:pathLst>
                <a:path w="159384" h="1503045">
                  <a:moveTo>
                    <a:pt x="159010" y="1503009"/>
                  </a:moveTo>
                  <a:lnTo>
                    <a:pt x="0" y="1503009"/>
                  </a:lnTo>
                  <a:lnTo>
                    <a:pt x="0" y="0"/>
                  </a:lnTo>
                  <a:lnTo>
                    <a:pt x="159010" y="0"/>
                  </a:lnTo>
                  <a:lnTo>
                    <a:pt x="159010" y="150300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7" name="object 17"/>
            <p:cNvSpPr/>
            <p:nvPr/>
          </p:nvSpPr>
          <p:spPr>
            <a:xfrm>
              <a:off x="8446878" y="139650"/>
              <a:ext cx="554990" cy="2057400"/>
            </a:xfrm>
            <a:custGeom>
              <a:avLst/>
              <a:gdLst/>
              <a:ahLst/>
              <a:cxnLst/>
              <a:rect l="l" t="t" r="r" b="b"/>
              <a:pathLst>
                <a:path w="554990" h="2057400">
                  <a:moveTo>
                    <a:pt x="0" y="2057399"/>
                  </a:moveTo>
                  <a:lnTo>
                    <a:pt x="0" y="554390"/>
                  </a:lnTo>
                  <a:lnTo>
                    <a:pt x="554389" y="0"/>
                  </a:lnTo>
                  <a:lnTo>
                    <a:pt x="554389" y="1503009"/>
                  </a:lnTo>
                  <a:lnTo>
                    <a:pt x="0" y="2057399"/>
                  </a:lnTo>
                  <a:close/>
                </a:path>
              </a:pathLst>
            </a:custGeom>
            <a:solidFill>
              <a:srgbClr val="A0AEC6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8" name="object 18"/>
            <p:cNvSpPr/>
            <p:nvPr/>
          </p:nvSpPr>
          <p:spPr>
            <a:xfrm>
              <a:off x="8287868" y="139650"/>
              <a:ext cx="713740" cy="554990"/>
            </a:xfrm>
            <a:custGeom>
              <a:avLst/>
              <a:gdLst/>
              <a:ahLst/>
              <a:cxnLst/>
              <a:rect l="l" t="t" r="r" b="b"/>
              <a:pathLst>
                <a:path w="713740" h="554990">
                  <a:moveTo>
                    <a:pt x="159010" y="554390"/>
                  </a:moveTo>
                  <a:lnTo>
                    <a:pt x="0" y="554390"/>
                  </a:lnTo>
                  <a:lnTo>
                    <a:pt x="554390" y="0"/>
                  </a:lnTo>
                  <a:lnTo>
                    <a:pt x="713399" y="0"/>
                  </a:lnTo>
                  <a:lnTo>
                    <a:pt x="159010" y="554390"/>
                  </a:lnTo>
                  <a:close/>
                </a:path>
              </a:pathLst>
            </a:custGeom>
            <a:solidFill>
              <a:srgbClr val="D3E1F9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9" name="object 19"/>
            <p:cNvSpPr/>
            <p:nvPr/>
          </p:nvSpPr>
          <p:spPr>
            <a:xfrm>
              <a:off x="8287868" y="139650"/>
              <a:ext cx="713740" cy="2057400"/>
            </a:xfrm>
            <a:custGeom>
              <a:avLst/>
              <a:gdLst/>
              <a:ahLst/>
              <a:cxnLst/>
              <a:rect l="l" t="t" r="r" b="b"/>
              <a:pathLst>
                <a:path w="713740" h="2057400">
                  <a:moveTo>
                    <a:pt x="0" y="554390"/>
                  </a:moveTo>
                  <a:lnTo>
                    <a:pt x="554390" y="0"/>
                  </a:lnTo>
                  <a:lnTo>
                    <a:pt x="713399" y="0"/>
                  </a:lnTo>
                  <a:lnTo>
                    <a:pt x="713399" y="1503009"/>
                  </a:lnTo>
                  <a:lnTo>
                    <a:pt x="159010" y="2057399"/>
                  </a:lnTo>
                  <a:lnTo>
                    <a:pt x="0" y="2057399"/>
                  </a:lnTo>
                  <a:lnTo>
                    <a:pt x="0" y="554390"/>
                  </a:lnTo>
                  <a:close/>
                </a:path>
                <a:path w="713740" h="2057400">
                  <a:moveTo>
                    <a:pt x="0" y="554390"/>
                  </a:moveTo>
                  <a:lnTo>
                    <a:pt x="159010" y="554390"/>
                  </a:lnTo>
                  <a:lnTo>
                    <a:pt x="713399" y="0"/>
                  </a:lnTo>
                </a:path>
                <a:path w="713740" h="2057400">
                  <a:moveTo>
                    <a:pt x="159010" y="554390"/>
                  </a:moveTo>
                  <a:lnTo>
                    <a:pt x="159010" y="2057399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193634" y="6431737"/>
            <a:ext cx="4697305" cy="35907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>
              <a:lnSpc>
                <a:spcPts val="2787"/>
              </a:lnSpc>
            </a:pP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Fei-Fei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53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33" dirty="0">
                <a:solidFill>
                  <a:srgbClr val="FFFFFF"/>
                </a:solidFill>
                <a:latin typeface="Arial MT"/>
                <a:cs typeface="Arial MT"/>
              </a:rPr>
              <a:t>Yunzhu</a:t>
            </a:r>
            <a:r>
              <a:rPr sz="2400" spc="-27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Li,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Ruohan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7" dirty="0">
                <a:solidFill>
                  <a:srgbClr val="FFFFFF"/>
                </a:solidFill>
                <a:latin typeface="Arial MT"/>
                <a:cs typeface="Arial MT"/>
              </a:rPr>
              <a:t>Gao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531373" y="6436801"/>
            <a:ext cx="478367" cy="397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799">
              <a:lnSpc>
                <a:spcPts val="3080"/>
              </a:lnSpc>
            </a:pPr>
            <a:fld id="{81D60167-4931-47E6-BA6A-407CBD079E47}" type="slidenum">
              <a:rPr sz="2667" dirty="0">
                <a:solidFill>
                  <a:srgbClr val="FFFFFF"/>
                </a:solidFill>
                <a:latin typeface="Arial MT"/>
                <a:cs typeface="Arial MT"/>
              </a:rPr>
              <a:pPr marL="50799">
                <a:lnSpc>
                  <a:spcPts val="3080"/>
                </a:lnSpc>
              </a:pPr>
              <a:t>49</a:t>
            </a:fld>
            <a:endParaRPr sz="2667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DA7EA-F79E-4CBD-FE75-21320D63E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Fully Connected Neural Network</a:t>
            </a:r>
          </a:p>
        </p:txBody>
      </p:sp>
      <p:pic>
        <p:nvPicPr>
          <p:cNvPr id="1026" name="Picture 2" descr="Fully Connected vs Convolutional Neural Networks | by Pooja Mahajan | The  Startup | Medium">
            <a:extLst>
              <a:ext uri="{FF2B5EF4-FFF2-40B4-BE49-F238E27FC236}">
                <a16:creationId xmlns:a16="http://schemas.microsoft.com/office/drawing/2014/main" id="{A71349E1-C15B-1B19-D8A5-BAA40A33DB1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86" y="1923948"/>
            <a:ext cx="756405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CA6A1D4-AB95-BB0F-AFAA-E7CCB37269AB}"/>
              </a:ext>
            </a:extLst>
          </p:cNvPr>
          <p:cNvSpPr txBox="1">
            <a:spLocks/>
          </p:cNvSpPr>
          <p:nvPr/>
        </p:nvSpPr>
        <p:spPr>
          <a:xfrm>
            <a:off x="7447176" y="1675124"/>
            <a:ext cx="3638746" cy="448627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No. of Neurons in </a:t>
            </a:r>
          </a:p>
          <a:p>
            <a:r>
              <a:rPr lang="en-GB" dirty="0"/>
              <a:t>Input Layer = 8</a:t>
            </a:r>
          </a:p>
          <a:p>
            <a:r>
              <a:rPr lang="en-GB" dirty="0"/>
              <a:t>Hidden Layers = 9</a:t>
            </a:r>
          </a:p>
          <a:p>
            <a:r>
              <a:rPr lang="en-GB" dirty="0"/>
              <a:t>Output Layer = 4</a:t>
            </a:r>
          </a:p>
          <a:p>
            <a:pPr marL="0" indent="0">
              <a:buNone/>
            </a:pPr>
            <a:r>
              <a:rPr lang="en-GB" dirty="0"/>
              <a:t>Total Parameters to Learn at,</a:t>
            </a:r>
          </a:p>
          <a:p>
            <a:r>
              <a:rPr lang="en-GB" dirty="0"/>
              <a:t>Hidden Layer 1:</a:t>
            </a:r>
          </a:p>
          <a:p>
            <a:pPr lvl="1"/>
            <a:r>
              <a:rPr lang="en-GB" dirty="0"/>
              <a:t>9 x 8 = 72</a:t>
            </a:r>
          </a:p>
          <a:p>
            <a:r>
              <a:rPr lang="en-GB" dirty="0"/>
              <a:t>Hidden Layer 2 :</a:t>
            </a:r>
          </a:p>
          <a:p>
            <a:pPr lvl="1"/>
            <a:r>
              <a:rPr lang="en-GB" dirty="0"/>
              <a:t>9 x 9 = 81</a:t>
            </a:r>
          </a:p>
          <a:p>
            <a:r>
              <a:rPr lang="en-GB" dirty="0"/>
              <a:t>Hidden Layer 3 :</a:t>
            </a:r>
          </a:p>
          <a:p>
            <a:pPr lvl="1"/>
            <a:r>
              <a:rPr lang="en-GB" dirty="0"/>
              <a:t>9 x 9 = 81</a:t>
            </a:r>
          </a:p>
          <a:p>
            <a:r>
              <a:rPr lang="en-GB" dirty="0"/>
              <a:t>Output Layer :</a:t>
            </a:r>
          </a:p>
          <a:p>
            <a:pPr lvl="1"/>
            <a:r>
              <a:rPr lang="en-GB" dirty="0"/>
              <a:t>9 x 4 = 36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220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DB032-0285-BAA1-0CDE-C79F30165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1" y="3657601"/>
            <a:ext cx="3657600" cy="838200"/>
          </a:xfrm>
        </p:spPr>
        <p:txBody>
          <a:bodyPr>
            <a:normAutofit fontScale="90000"/>
          </a:bodyPr>
          <a:lstStyle/>
          <a:p>
            <a:r>
              <a:rPr lang="en-GB" dirty="0"/>
              <a:t>Any Questions?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789477-0FBA-2B4F-86EE-748A6E813CD7}"/>
              </a:ext>
            </a:extLst>
          </p:cNvPr>
          <p:cNvSpPr txBox="1"/>
          <p:nvPr/>
        </p:nvSpPr>
        <p:spPr>
          <a:xfrm>
            <a:off x="914400" y="609600"/>
            <a:ext cx="82598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Sources: </a:t>
            </a:r>
          </a:p>
          <a:p>
            <a:pPr marL="342900" indent="-342900">
              <a:buAutoNum type="arabicPeriod"/>
            </a:pPr>
            <a:r>
              <a:rPr lang="en-GB" dirty="0">
                <a:hlinkClick r:id="rId2"/>
              </a:rPr>
              <a:t>http://introtodeeplearning.com/slides/6S191_MIT_DeepLearning_L1.pdf</a:t>
            </a:r>
            <a:endParaRPr lang="en-GB" dirty="0"/>
          </a:p>
          <a:p>
            <a:pPr marL="342900" indent="-342900">
              <a:buAutoNum type="arabicPeriod"/>
            </a:pPr>
            <a:r>
              <a:rPr lang="en-GB" dirty="0">
                <a:hlinkClick r:id="rId3"/>
              </a:rPr>
              <a:t>https://cs231n.stanford.edu/slides/2023/lecture_5.pdf</a:t>
            </a:r>
            <a:endParaRPr lang="en-GB" dirty="0"/>
          </a:p>
          <a:p>
            <a:pPr marL="342900" indent="-342900">
              <a:buAutoNum type="arabicPeriod"/>
            </a:pPr>
            <a:r>
              <a:rPr lang="en-GB" dirty="0">
                <a:hlinkClick r:id="rId4"/>
              </a:rPr>
              <a:t>https://elearning.di.unipi.it/pluginfile.php/16483/course/section/1837/l11-cnn.pdf</a:t>
            </a:r>
            <a:endParaRPr lang="en-GB" dirty="0"/>
          </a:p>
          <a:p>
            <a:pPr marL="342900" indent="-342900">
              <a:buAutoNum type="arabicPeriod"/>
            </a:pPr>
            <a:r>
              <a:rPr lang="en-GB" dirty="0">
                <a:hlinkClick r:id="rId5"/>
              </a:rPr>
              <a:t>https://www.youtube.com/watch?v=JB8T_zN7ZC0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6072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44390-9972-F07D-D837-0667B238A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 Image Dimension &amp; NN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73EC8-0F5E-F958-9A25-8145AA5A2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9398" y="1825625"/>
            <a:ext cx="545812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Input Image’s Dim = (800, 800,3)</a:t>
            </a:r>
          </a:p>
          <a:p>
            <a:r>
              <a:rPr lang="en-GB" dirty="0"/>
              <a:t>No. of Inputs:</a:t>
            </a:r>
          </a:p>
          <a:p>
            <a:pPr marL="457200" lvl="1" indent="0">
              <a:buNone/>
            </a:pPr>
            <a:r>
              <a:rPr lang="en-GB" dirty="0"/>
              <a:t>800 x 800 x 3 = 1,920,000</a:t>
            </a:r>
          </a:p>
          <a:p>
            <a:r>
              <a:rPr lang="en-GB" dirty="0"/>
              <a:t>No. of H1 neurons : 10000</a:t>
            </a:r>
          </a:p>
          <a:p>
            <a:r>
              <a:rPr lang="en-GB" dirty="0"/>
              <a:t>No. of parameters @H1:</a:t>
            </a:r>
          </a:p>
          <a:p>
            <a:pPr marL="457200" lvl="1" indent="0">
              <a:buNone/>
            </a:pPr>
            <a:r>
              <a:rPr lang="en-GB" dirty="0"/>
              <a:t>1,920,000 x 10000 = 19,200,000,000</a:t>
            </a:r>
          </a:p>
          <a:p>
            <a:r>
              <a:rPr lang="en-GB" dirty="0"/>
              <a:t>No. of H2 neurons : 10000</a:t>
            </a:r>
          </a:p>
          <a:p>
            <a:r>
              <a:rPr lang="en-GB" dirty="0"/>
              <a:t>No. of parameters @H2:</a:t>
            </a:r>
          </a:p>
          <a:p>
            <a:pPr marL="457200" lvl="1" indent="0">
              <a:buNone/>
            </a:pPr>
            <a:r>
              <a:rPr lang="en-GB" dirty="0"/>
              <a:t>10000 x 10000 = 100,000,000</a:t>
            </a:r>
          </a:p>
          <a:p>
            <a:r>
              <a:rPr lang="en-GB" dirty="0"/>
              <a:t>H3,..etc.,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 descr="A small dog sitting on a blue surface">
            <a:extLst>
              <a:ext uri="{FF2B5EF4-FFF2-40B4-BE49-F238E27FC236}">
                <a16:creationId xmlns:a16="http://schemas.microsoft.com/office/drawing/2014/main" id="{14E722ED-6977-6DA5-8597-186E93984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57" y="2151174"/>
            <a:ext cx="5297135" cy="353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34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05109" y="414918"/>
            <a:ext cx="8183229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dirty="0">
                <a:latin typeface="Trebuchet MS"/>
                <a:cs typeface="Trebuchet MS"/>
              </a:rPr>
              <a:t>Fully Connected Neural Network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394413" y="1969833"/>
            <a:ext cx="23279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b="1" spc="-90" dirty="0">
                <a:solidFill>
                  <a:prstClr val="black"/>
                </a:solidFill>
                <a:latin typeface="Arial"/>
                <a:cs typeface="Arial"/>
              </a:rPr>
              <a:t>Fu</a:t>
            </a:r>
            <a:r>
              <a:rPr sz="2400" b="1" spc="-80" dirty="0">
                <a:solidFill>
                  <a:prstClr val="black"/>
                </a:solidFill>
                <a:latin typeface="Arial"/>
                <a:cs typeface="Arial"/>
              </a:rPr>
              <a:t>l</a:t>
            </a:r>
            <a:r>
              <a:rPr sz="2400" b="1" spc="-95" dirty="0">
                <a:solidFill>
                  <a:prstClr val="black"/>
                </a:solidFill>
                <a:latin typeface="Arial"/>
                <a:cs typeface="Arial"/>
              </a:rPr>
              <a:t>l</a:t>
            </a:r>
            <a:r>
              <a:rPr sz="2400" b="1" dirty="0">
                <a:solidFill>
                  <a:prstClr val="black"/>
                </a:solidFill>
                <a:latin typeface="Arial"/>
                <a:cs typeface="Arial"/>
              </a:rPr>
              <a:t>y</a:t>
            </a:r>
            <a:r>
              <a:rPr sz="2400" b="1" spc="-14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2400" b="1" spc="-90" dirty="0">
                <a:solidFill>
                  <a:prstClr val="black"/>
                </a:solidFill>
                <a:latin typeface="Arial"/>
                <a:cs typeface="Arial"/>
              </a:rPr>
              <a:t>Connec</a:t>
            </a:r>
            <a:r>
              <a:rPr sz="2400" b="1" spc="-80" dirty="0">
                <a:solidFill>
                  <a:prstClr val="black"/>
                </a:solidFill>
                <a:latin typeface="Arial"/>
                <a:cs typeface="Arial"/>
              </a:rPr>
              <a:t>t</a:t>
            </a:r>
            <a:r>
              <a:rPr sz="2400" b="1" spc="-90" dirty="0">
                <a:solidFill>
                  <a:prstClr val="black"/>
                </a:solidFill>
                <a:latin typeface="Arial"/>
                <a:cs typeface="Arial"/>
              </a:rPr>
              <a:t>ed:</a:t>
            </a:r>
            <a:endParaRPr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06605" y="2331021"/>
            <a:ext cx="3180080" cy="293624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53695" marR="744855" indent="-341630">
              <a:lnSpc>
                <a:spcPct val="99000"/>
              </a:lnSpc>
              <a:spcBef>
                <a:spcPts val="125"/>
              </a:spcBef>
              <a:buFontTx/>
              <a:buChar char="•"/>
              <a:tabLst>
                <a:tab pos="353695" algn="l"/>
                <a:tab pos="354330" algn="l"/>
              </a:tabLst>
            </a:pPr>
            <a:r>
              <a:rPr sz="2400" spc="-40" dirty="0">
                <a:solidFill>
                  <a:prstClr val="black"/>
                </a:solidFill>
                <a:latin typeface="Arial MT"/>
                <a:cs typeface="Arial MT"/>
              </a:rPr>
              <a:t>Each </a:t>
            </a:r>
            <a:r>
              <a:rPr sz="2400" spc="-45" dirty="0">
                <a:solidFill>
                  <a:prstClr val="black"/>
                </a:solidFill>
                <a:latin typeface="Arial MT"/>
                <a:cs typeface="Arial MT"/>
              </a:rPr>
              <a:t>neuron </a:t>
            </a:r>
            <a:r>
              <a:rPr sz="2400" spc="-70" dirty="0">
                <a:solidFill>
                  <a:prstClr val="black"/>
                </a:solidFill>
                <a:latin typeface="Arial MT"/>
                <a:cs typeface="Arial MT"/>
              </a:rPr>
              <a:t>in </a:t>
            </a:r>
            <a:r>
              <a:rPr sz="2400" spc="-6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25" dirty="0">
                <a:solidFill>
                  <a:prstClr val="black"/>
                </a:solidFill>
                <a:latin typeface="Arial MT"/>
                <a:cs typeface="Arial MT"/>
              </a:rPr>
              <a:t>hidden </a:t>
            </a:r>
            <a:r>
              <a:rPr sz="2400" spc="-80" dirty="0">
                <a:solidFill>
                  <a:prstClr val="black"/>
                </a:solidFill>
                <a:latin typeface="Arial MT"/>
                <a:cs typeface="Arial MT"/>
              </a:rPr>
              <a:t>layer </a:t>
            </a:r>
            <a:r>
              <a:rPr sz="2400" spc="-75" dirty="0">
                <a:solidFill>
                  <a:prstClr val="black"/>
                </a:solidFill>
                <a:latin typeface="Arial MT"/>
                <a:cs typeface="Arial MT"/>
              </a:rPr>
              <a:t> connec</a:t>
            </a:r>
            <a:r>
              <a:rPr sz="2400" spc="-70" dirty="0">
                <a:solidFill>
                  <a:prstClr val="black"/>
                </a:solidFill>
                <a:latin typeface="Arial MT"/>
                <a:cs typeface="Arial MT"/>
              </a:rPr>
              <a:t>t</a:t>
            </a:r>
            <a:r>
              <a:rPr sz="2400" spc="-80" dirty="0">
                <a:solidFill>
                  <a:prstClr val="black"/>
                </a:solidFill>
                <a:latin typeface="Arial MT"/>
                <a:cs typeface="Arial MT"/>
              </a:rPr>
              <a:t>e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d</a:t>
            </a:r>
            <a:r>
              <a:rPr sz="2400" spc="-15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45" dirty="0">
                <a:solidFill>
                  <a:prstClr val="black"/>
                </a:solidFill>
                <a:latin typeface="Arial MT"/>
                <a:cs typeface="Arial MT"/>
              </a:rPr>
              <a:t>t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o</a:t>
            </a:r>
            <a:r>
              <a:rPr sz="2400" spc="-12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65" dirty="0">
                <a:solidFill>
                  <a:prstClr val="black"/>
                </a:solidFill>
                <a:latin typeface="Arial MT"/>
                <a:cs typeface="Arial MT"/>
              </a:rPr>
              <a:t>a</a:t>
            </a:r>
            <a:r>
              <a:rPr sz="2400" spc="-70" dirty="0">
                <a:solidFill>
                  <a:prstClr val="black"/>
                </a:solidFill>
                <a:latin typeface="Arial MT"/>
                <a:cs typeface="Arial MT"/>
              </a:rPr>
              <a:t>ll  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neu</a:t>
            </a:r>
            <a:r>
              <a:rPr sz="2400" spc="-45" dirty="0">
                <a:solidFill>
                  <a:prstClr val="black"/>
                </a:solidFill>
                <a:latin typeface="Arial MT"/>
                <a:cs typeface="Arial MT"/>
              </a:rPr>
              <a:t>r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on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s</a:t>
            </a:r>
            <a:r>
              <a:rPr sz="2400" spc="-9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70" dirty="0">
                <a:solidFill>
                  <a:prstClr val="black"/>
                </a:solidFill>
                <a:latin typeface="Arial MT"/>
                <a:cs typeface="Arial MT"/>
              </a:rPr>
              <a:t>i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n</a:t>
            </a:r>
            <a:r>
              <a:rPr sz="2400" spc="-11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45" dirty="0">
                <a:solidFill>
                  <a:prstClr val="black"/>
                </a:solidFill>
                <a:latin typeface="Arial MT"/>
                <a:cs typeface="Arial MT"/>
              </a:rPr>
              <a:t>i</a:t>
            </a:r>
            <a:r>
              <a:rPr sz="2400" spc="-40" dirty="0">
                <a:solidFill>
                  <a:prstClr val="black"/>
                </a:solidFill>
                <a:latin typeface="Arial MT"/>
                <a:cs typeface="Arial MT"/>
              </a:rPr>
              <a:t>nput  </a:t>
            </a:r>
            <a:r>
              <a:rPr sz="2400" spc="-80" dirty="0">
                <a:solidFill>
                  <a:prstClr val="black"/>
                </a:solidFill>
                <a:latin typeface="Arial MT"/>
                <a:cs typeface="Arial MT"/>
              </a:rPr>
              <a:t>layer</a:t>
            </a:r>
            <a:endParaRPr sz="2400" dirty="0">
              <a:solidFill>
                <a:prstClr val="black"/>
              </a:solidFill>
              <a:latin typeface="Arial MT"/>
              <a:cs typeface="Arial MT"/>
            </a:endParaRPr>
          </a:p>
          <a:p>
            <a:pPr marL="353695" indent="-341630">
              <a:buFontTx/>
              <a:buChar char="•"/>
              <a:tabLst>
                <a:tab pos="353695" algn="l"/>
                <a:tab pos="354330" algn="l"/>
              </a:tabLst>
            </a:pPr>
            <a:r>
              <a:rPr sz="2400" spc="-25" dirty="0">
                <a:solidFill>
                  <a:prstClr val="black"/>
                </a:solidFill>
                <a:latin typeface="Arial MT"/>
                <a:cs typeface="Arial MT"/>
              </a:rPr>
              <a:t>No</a:t>
            </a:r>
            <a:r>
              <a:rPr sz="2400" spc="-9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45" dirty="0">
                <a:solidFill>
                  <a:prstClr val="black"/>
                </a:solidFill>
                <a:latin typeface="Arial MT"/>
                <a:cs typeface="Arial MT"/>
              </a:rPr>
              <a:t>spatial</a:t>
            </a:r>
            <a:r>
              <a:rPr sz="2400" spc="-5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65" dirty="0">
                <a:solidFill>
                  <a:prstClr val="black"/>
                </a:solidFill>
                <a:latin typeface="Arial MT"/>
                <a:cs typeface="Arial MT"/>
              </a:rPr>
              <a:t>information</a:t>
            </a:r>
            <a:endParaRPr sz="2400" dirty="0">
              <a:solidFill>
                <a:prstClr val="black"/>
              </a:solidFill>
              <a:latin typeface="Arial MT"/>
              <a:cs typeface="Arial MT"/>
            </a:endParaRPr>
          </a:p>
          <a:p>
            <a:pPr marL="353695" marR="1257300" indent="-341630">
              <a:buFontTx/>
              <a:buChar char="•"/>
              <a:tabLst>
                <a:tab pos="353695" algn="l"/>
                <a:tab pos="354330" algn="l"/>
              </a:tabLst>
            </a:pPr>
            <a:r>
              <a:rPr sz="2400" spc="-10" dirty="0">
                <a:solidFill>
                  <a:prstClr val="black"/>
                </a:solidFill>
                <a:latin typeface="Arial MT"/>
                <a:cs typeface="Arial MT"/>
              </a:rPr>
              <a:t>M</a:t>
            </a:r>
            <a:r>
              <a:rPr sz="2400" spc="-90" dirty="0">
                <a:solidFill>
                  <a:prstClr val="black"/>
                </a:solidFill>
                <a:latin typeface="Arial MT"/>
                <a:cs typeface="Arial MT"/>
              </a:rPr>
              <a:t>an</a:t>
            </a:r>
            <a:r>
              <a:rPr sz="2400" spc="-265" dirty="0">
                <a:solidFill>
                  <a:prstClr val="black"/>
                </a:solidFill>
                <a:latin typeface="Arial MT"/>
                <a:cs typeface="Arial MT"/>
              </a:rPr>
              <a:t>y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,</a:t>
            </a:r>
            <a:r>
              <a:rPr sz="2400" spc="-19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35" dirty="0">
                <a:solidFill>
                  <a:prstClr val="black"/>
                </a:solidFill>
                <a:latin typeface="Arial MT"/>
                <a:cs typeface="Arial MT"/>
              </a:rPr>
              <a:t>m</a:t>
            </a:r>
            <a:r>
              <a:rPr sz="2400" spc="-40" dirty="0">
                <a:solidFill>
                  <a:prstClr val="black"/>
                </a:solidFill>
                <a:latin typeface="Arial MT"/>
                <a:cs typeface="Arial MT"/>
              </a:rPr>
              <a:t>any  </a:t>
            </a:r>
            <a:r>
              <a:rPr sz="2400" spc="-50" dirty="0">
                <a:solidFill>
                  <a:prstClr val="black"/>
                </a:solidFill>
                <a:latin typeface="Arial MT"/>
                <a:cs typeface="Arial MT"/>
              </a:rPr>
              <a:t>parameters</a:t>
            </a:r>
            <a:endParaRPr sz="2400" dirty="0">
              <a:solidFill>
                <a:prstClr val="black"/>
              </a:solidFill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63868" y="1969832"/>
            <a:ext cx="8115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 b="1" spc="-95" dirty="0">
                <a:solidFill>
                  <a:prstClr val="black"/>
                </a:solidFill>
                <a:latin typeface="Arial"/>
                <a:cs typeface="Arial"/>
              </a:rPr>
              <a:t>I</a:t>
            </a:r>
            <a:r>
              <a:rPr sz="2400" b="1" spc="-100" dirty="0">
                <a:solidFill>
                  <a:prstClr val="black"/>
                </a:solidFill>
                <a:latin typeface="Arial"/>
                <a:cs typeface="Arial"/>
              </a:rPr>
              <a:t>npu</a:t>
            </a:r>
            <a:r>
              <a:rPr sz="2400" b="1" spc="-95" dirty="0">
                <a:solidFill>
                  <a:prstClr val="black"/>
                </a:solidFill>
                <a:latin typeface="Arial"/>
                <a:cs typeface="Arial"/>
              </a:rPr>
              <a:t>t</a:t>
            </a:r>
            <a:r>
              <a:rPr sz="2400" b="1" dirty="0">
                <a:solidFill>
                  <a:prstClr val="black"/>
                </a:solidFill>
                <a:latin typeface="Arial"/>
                <a:cs typeface="Arial"/>
              </a:rPr>
              <a:t>:</a:t>
            </a:r>
            <a:endParaRPr sz="240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75956" y="2324947"/>
            <a:ext cx="2160905" cy="1102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3695" indent="-341630">
              <a:lnSpc>
                <a:spcPts val="2840"/>
              </a:lnSpc>
              <a:spcBef>
                <a:spcPts val="100"/>
              </a:spcBef>
              <a:buFontTx/>
              <a:buChar char="•"/>
              <a:tabLst>
                <a:tab pos="353695" algn="l"/>
                <a:tab pos="354330" algn="l"/>
              </a:tabLst>
            </a:pPr>
            <a:r>
              <a:rPr sz="2400" spc="-10" dirty="0">
                <a:solidFill>
                  <a:prstClr val="black"/>
                </a:solidFill>
                <a:latin typeface="Arial MT"/>
                <a:cs typeface="Arial MT"/>
              </a:rPr>
              <a:t>2D</a:t>
            </a:r>
            <a:r>
              <a:rPr sz="2400" spc="-6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30" dirty="0">
                <a:solidFill>
                  <a:prstClr val="black"/>
                </a:solidFill>
                <a:latin typeface="Arial MT"/>
                <a:cs typeface="Arial MT"/>
              </a:rPr>
              <a:t>image</a:t>
            </a:r>
            <a:endParaRPr sz="2400" dirty="0">
              <a:solidFill>
                <a:prstClr val="black"/>
              </a:solidFill>
              <a:latin typeface="Arial MT"/>
              <a:cs typeface="Arial MT"/>
            </a:endParaRPr>
          </a:p>
          <a:p>
            <a:pPr marL="353695" marR="5080" indent="-341630">
              <a:lnSpc>
                <a:spcPts val="2810"/>
              </a:lnSpc>
              <a:spcBef>
                <a:spcPts val="110"/>
              </a:spcBef>
              <a:buFontTx/>
              <a:buChar char="•"/>
              <a:tabLst>
                <a:tab pos="353695" algn="l"/>
                <a:tab pos="354330" algn="l"/>
              </a:tabLst>
            </a:pPr>
            <a:r>
              <a:rPr sz="2400" spc="-225" dirty="0">
                <a:solidFill>
                  <a:prstClr val="black"/>
                </a:solidFill>
                <a:latin typeface="Arial MT"/>
                <a:cs typeface="Arial MT"/>
              </a:rPr>
              <a:t>V</a:t>
            </a:r>
            <a:r>
              <a:rPr sz="2400" spc="-90" dirty="0">
                <a:solidFill>
                  <a:prstClr val="black"/>
                </a:solidFill>
                <a:latin typeface="Arial MT"/>
                <a:cs typeface="Arial MT"/>
              </a:rPr>
              <a:t>e</a:t>
            </a:r>
            <a:r>
              <a:rPr sz="2400" spc="-85" dirty="0">
                <a:solidFill>
                  <a:prstClr val="black"/>
                </a:solidFill>
                <a:latin typeface="Arial MT"/>
                <a:cs typeface="Arial MT"/>
              </a:rPr>
              <a:t>c</a:t>
            </a:r>
            <a:r>
              <a:rPr sz="2400" spc="-80" dirty="0">
                <a:solidFill>
                  <a:prstClr val="black"/>
                </a:solidFill>
                <a:latin typeface="Arial MT"/>
                <a:cs typeface="Arial MT"/>
              </a:rPr>
              <a:t>t</a:t>
            </a:r>
            <a:r>
              <a:rPr sz="2400" spc="-90" dirty="0">
                <a:solidFill>
                  <a:prstClr val="black"/>
                </a:solidFill>
                <a:latin typeface="Arial MT"/>
                <a:cs typeface="Arial MT"/>
              </a:rPr>
              <a:t>o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r</a:t>
            </a:r>
            <a:r>
              <a:rPr sz="2400" spc="-17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30" dirty="0">
                <a:solidFill>
                  <a:prstClr val="black"/>
                </a:solidFill>
                <a:latin typeface="Arial MT"/>
                <a:cs typeface="Arial MT"/>
              </a:rPr>
              <a:t>o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f</a:t>
            </a:r>
            <a:r>
              <a:rPr sz="2400" spc="-6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pi</a:t>
            </a:r>
            <a:r>
              <a:rPr sz="2400" spc="-60" dirty="0">
                <a:solidFill>
                  <a:prstClr val="black"/>
                </a:solidFill>
                <a:latin typeface="Arial MT"/>
                <a:cs typeface="Arial MT"/>
              </a:rPr>
              <a:t>x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el  </a:t>
            </a:r>
            <a:r>
              <a:rPr sz="2400" spc="-45" dirty="0">
                <a:solidFill>
                  <a:prstClr val="black"/>
                </a:solidFill>
                <a:latin typeface="Arial MT"/>
                <a:cs typeface="Arial MT"/>
              </a:rPr>
              <a:t>values</a:t>
            </a:r>
            <a:endParaRPr sz="2400" dirty="0">
              <a:solidFill>
                <a:prstClr val="black"/>
              </a:solidFill>
              <a:latin typeface="Arial MT"/>
              <a:cs typeface="Arial MT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271772" y="1929291"/>
            <a:ext cx="2880360" cy="2639695"/>
            <a:chOff x="2747772" y="1627632"/>
            <a:chExt cx="2880360" cy="2639695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747772" y="1627632"/>
              <a:ext cx="1472183" cy="263956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98364" y="2423159"/>
              <a:ext cx="429767" cy="43433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96775" y="2414167"/>
              <a:ext cx="103022" cy="89707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4221482" y="1856231"/>
              <a:ext cx="942975" cy="624840"/>
            </a:xfrm>
            <a:custGeom>
              <a:avLst/>
              <a:gdLst/>
              <a:ahLst/>
              <a:cxnLst/>
              <a:rect l="l" t="t" r="r" b="b"/>
              <a:pathLst>
                <a:path w="942975" h="624839">
                  <a:moveTo>
                    <a:pt x="11861" y="0"/>
                  </a:moveTo>
                  <a:lnTo>
                    <a:pt x="0" y="17627"/>
                  </a:lnTo>
                  <a:lnTo>
                    <a:pt x="921689" y="623150"/>
                  </a:lnTo>
                  <a:lnTo>
                    <a:pt x="942911" y="624382"/>
                  </a:lnTo>
                  <a:lnTo>
                    <a:pt x="933551" y="605523"/>
                  </a:lnTo>
                  <a:lnTo>
                    <a:pt x="1186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101757" y="2595372"/>
              <a:ext cx="97929" cy="97478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4203179" y="2631223"/>
              <a:ext cx="975360" cy="1398270"/>
            </a:xfrm>
            <a:custGeom>
              <a:avLst/>
              <a:gdLst/>
              <a:ahLst/>
              <a:cxnLst/>
              <a:rect l="l" t="t" r="r" b="b"/>
              <a:pathLst>
                <a:path w="975360" h="1398270">
                  <a:moveTo>
                    <a:pt x="953960" y="13017"/>
                  </a:moveTo>
                  <a:lnTo>
                    <a:pt x="935609" y="2463"/>
                  </a:lnTo>
                  <a:lnTo>
                    <a:pt x="7683" y="0"/>
                  </a:lnTo>
                  <a:lnTo>
                    <a:pt x="7632" y="21005"/>
                  </a:lnTo>
                  <a:lnTo>
                    <a:pt x="935558" y="23456"/>
                  </a:lnTo>
                  <a:lnTo>
                    <a:pt x="953960" y="13017"/>
                  </a:lnTo>
                  <a:close/>
                </a:path>
                <a:path w="975360" h="1398270">
                  <a:moveTo>
                    <a:pt x="970000" y="184607"/>
                  </a:moveTo>
                  <a:lnTo>
                    <a:pt x="950226" y="192316"/>
                  </a:lnTo>
                  <a:lnTo>
                    <a:pt x="0" y="1384719"/>
                  </a:lnTo>
                  <a:lnTo>
                    <a:pt x="16827" y="1397812"/>
                  </a:lnTo>
                  <a:lnTo>
                    <a:pt x="967054" y="205409"/>
                  </a:lnTo>
                  <a:lnTo>
                    <a:pt x="970000" y="184607"/>
                  </a:lnTo>
                  <a:close/>
                </a:path>
                <a:path w="975360" h="1398270">
                  <a:moveTo>
                    <a:pt x="975258" y="2552"/>
                  </a:moveTo>
                  <a:lnTo>
                    <a:pt x="935609" y="2463"/>
                  </a:lnTo>
                  <a:lnTo>
                    <a:pt x="953960" y="13004"/>
                  </a:lnTo>
                  <a:lnTo>
                    <a:pt x="969797" y="22110"/>
                  </a:lnTo>
                  <a:lnTo>
                    <a:pt x="975194" y="22110"/>
                  </a:lnTo>
                  <a:lnTo>
                    <a:pt x="975245" y="3975"/>
                  </a:lnTo>
                  <a:lnTo>
                    <a:pt x="975258" y="255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105000" y="2782824"/>
              <a:ext cx="94487" cy="100605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2011053" y="5813364"/>
            <a:ext cx="800417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sz="2400" b="1" spc="-30" dirty="0">
                <a:solidFill>
                  <a:srgbClr val="943735"/>
                </a:solidFill>
                <a:latin typeface="Arial"/>
                <a:cs typeface="Arial"/>
              </a:rPr>
              <a:t>Key</a:t>
            </a:r>
            <a:r>
              <a:rPr sz="2400" b="1" spc="-70" dirty="0">
                <a:solidFill>
                  <a:srgbClr val="943735"/>
                </a:solidFill>
                <a:latin typeface="Arial"/>
                <a:cs typeface="Arial"/>
              </a:rPr>
              <a:t> </a:t>
            </a:r>
            <a:r>
              <a:rPr sz="2400" b="1" spc="-35" dirty="0">
                <a:solidFill>
                  <a:srgbClr val="943735"/>
                </a:solidFill>
                <a:latin typeface="Arial"/>
                <a:cs typeface="Arial"/>
              </a:rPr>
              <a:t>idea:</a:t>
            </a:r>
            <a:r>
              <a:rPr sz="2400" b="1" spc="-110" dirty="0">
                <a:solidFill>
                  <a:srgbClr val="943735"/>
                </a:solidFill>
                <a:latin typeface="Arial"/>
                <a:cs typeface="Arial"/>
              </a:rPr>
              <a:t> </a:t>
            </a:r>
            <a:r>
              <a:rPr sz="2400" spc="-30" dirty="0">
                <a:solidFill>
                  <a:prstClr val="black"/>
                </a:solidFill>
                <a:latin typeface="Arial MT"/>
                <a:cs typeface="Arial MT"/>
              </a:rPr>
              <a:t>Use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b="1" u="heavy" spc="-75" dirty="0">
                <a:solidFill>
                  <a:prstClr val="black"/>
                </a:solidFill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spatial</a:t>
            </a:r>
            <a:r>
              <a:rPr sz="2400" b="1" u="heavy" spc="-190" dirty="0">
                <a:solidFill>
                  <a:prstClr val="black"/>
                </a:solidFill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400" b="1" u="heavy" spc="-90" dirty="0">
                <a:solidFill>
                  <a:prstClr val="black"/>
                </a:solidFill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structure</a:t>
            </a:r>
            <a:r>
              <a:rPr sz="2400" b="1" spc="-18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2400" spc="-35" dirty="0">
                <a:solidFill>
                  <a:prstClr val="black"/>
                </a:solidFill>
                <a:latin typeface="Arial MT"/>
                <a:cs typeface="Arial MT"/>
              </a:rPr>
              <a:t>in</a:t>
            </a:r>
            <a:r>
              <a:rPr sz="2400" spc="-9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35" dirty="0">
                <a:solidFill>
                  <a:prstClr val="black"/>
                </a:solidFill>
                <a:latin typeface="Arial MT"/>
                <a:cs typeface="Arial MT"/>
              </a:rPr>
              <a:t>input</a:t>
            </a:r>
            <a:r>
              <a:rPr sz="2400" spc="-8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25" dirty="0">
                <a:solidFill>
                  <a:prstClr val="black"/>
                </a:solidFill>
                <a:latin typeface="Arial MT"/>
                <a:cs typeface="Arial MT"/>
              </a:rPr>
              <a:t>to</a:t>
            </a:r>
            <a:r>
              <a:rPr sz="2400" spc="-10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45" dirty="0">
                <a:solidFill>
                  <a:prstClr val="black"/>
                </a:solidFill>
                <a:latin typeface="Arial MT"/>
                <a:cs typeface="Arial MT"/>
              </a:rPr>
              <a:t>inform</a:t>
            </a:r>
            <a:r>
              <a:rPr sz="2400" spc="-114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60" dirty="0">
                <a:solidFill>
                  <a:prstClr val="black"/>
                </a:solidFill>
                <a:latin typeface="Arial MT"/>
                <a:cs typeface="Arial MT"/>
              </a:rPr>
              <a:t>architecture </a:t>
            </a:r>
            <a:r>
              <a:rPr sz="2400" spc="-65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20" dirty="0">
                <a:solidFill>
                  <a:prstClr val="black"/>
                </a:solidFill>
                <a:latin typeface="Arial MT"/>
                <a:cs typeface="Arial MT"/>
              </a:rPr>
              <a:t>of</a:t>
            </a:r>
            <a:r>
              <a:rPr sz="2400" spc="-7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25" dirty="0">
                <a:solidFill>
                  <a:prstClr val="black"/>
                </a:solidFill>
                <a:latin typeface="Arial MT"/>
                <a:cs typeface="Arial MT"/>
              </a:rPr>
              <a:t>the 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network</a:t>
            </a:r>
            <a:endParaRPr sz="2400">
              <a:solidFill>
                <a:prstClr val="black"/>
              </a:solidFill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78343" y="292234"/>
            <a:ext cx="464375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pc="210" dirty="0">
                <a:latin typeface="Trebuchet MS"/>
                <a:cs typeface="Trebuchet MS"/>
              </a:rPr>
              <a:t>U</a:t>
            </a:r>
            <a:r>
              <a:rPr spc="-114" dirty="0">
                <a:latin typeface="Trebuchet MS"/>
                <a:cs typeface="Trebuchet MS"/>
              </a:rPr>
              <a:t>s</a:t>
            </a:r>
            <a:r>
              <a:rPr spc="-180" dirty="0">
                <a:latin typeface="Trebuchet MS"/>
                <a:cs typeface="Trebuchet MS"/>
              </a:rPr>
              <a:t>i</a:t>
            </a:r>
            <a:r>
              <a:rPr spc="-320" dirty="0">
                <a:latin typeface="Trebuchet MS"/>
                <a:cs typeface="Trebuchet MS"/>
              </a:rPr>
              <a:t>n</a:t>
            </a:r>
            <a:r>
              <a:rPr spc="-305" dirty="0">
                <a:latin typeface="Trebuchet MS"/>
                <a:cs typeface="Trebuchet MS"/>
              </a:rPr>
              <a:t>g</a:t>
            </a:r>
            <a:r>
              <a:rPr spc="-105" dirty="0">
                <a:latin typeface="Trebuchet MS"/>
                <a:cs typeface="Trebuchet MS"/>
              </a:rPr>
              <a:t> </a:t>
            </a:r>
            <a:r>
              <a:rPr spc="-114" dirty="0">
                <a:latin typeface="Trebuchet MS"/>
                <a:cs typeface="Trebuchet MS"/>
              </a:rPr>
              <a:t>S</a:t>
            </a:r>
            <a:r>
              <a:rPr spc="-254" dirty="0">
                <a:latin typeface="Trebuchet MS"/>
                <a:cs typeface="Trebuchet MS"/>
              </a:rPr>
              <a:t>p</a:t>
            </a:r>
            <a:r>
              <a:rPr spc="-430" dirty="0">
                <a:latin typeface="Trebuchet MS"/>
                <a:cs typeface="Trebuchet MS"/>
              </a:rPr>
              <a:t>a</a:t>
            </a:r>
            <a:r>
              <a:rPr spc="-285" dirty="0">
                <a:latin typeface="Trebuchet MS"/>
                <a:cs typeface="Trebuchet MS"/>
              </a:rPr>
              <a:t>ti</a:t>
            </a:r>
            <a:r>
              <a:rPr spc="-430" dirty="0">
                <a:latin typeface="Trebuchet MS"/>
                <a:cs typeface="Trebuchet MS"/>
              </a:rPr>
              <a:t>a</a:t>
            </a:r>
            <a:r>
              <a:rPr spc="-305" dirty="0">
                <a:latin typeface="Trebuchet MS"/>
                <a:cs typeface="Trebuchet MS"/>
              </a:rPr>
              <a:t>l</a:t>
            </a:r>
            <a:r>
              <a:rPr spc="-105" dirty="0">
                <a:latin typeface="Trebuchet MS"/>
                <a:cs typeface="Trebuchet MS"/>
              </a:rPr>
              <a:t> </a:t>
            </a:r>
            <a:r>
              <a:rPr spc="-114" dirty="0">
                <a:latin typeface="Trebuchet MS"/>
                <a:cs typeface="Trebuchet MS"/>
              </a:rPr>
              <a:t>S</a:t>
            </a:r>
            <a:r>
              <a:rPr spc="-150" dirty="0">
                <a:latin typeface="Trebuchet MS"/>
                <a:cs typeface="Trebuchet MS"/>
              </a:rPr>
              <a:t>tr</a:t>
            </a:r>
            <a:r>
              <a:rPr spc="-195" dirty="0">
                <a:latin typeface="Trebuchet MS"/>
                <a:cs typeface="Trebuchet MS"/>
              </a:rPr>
              <a:t>u</a:t>
            </a:r>
            <a:r>
              <a:rPr spc="-235" dirty="0">
                <a:latin typeface="Trebuchet MS"/>
                <a:cs typeface="Trebuchet MS"/>
              </a:rPr>
              <a:t>ct</a:t>
            </a:r>
            <a:r>
              <a:rPr spc="-280" dirty="0">
                <a:latin typeface="Trebuchet MS"/>
                <a:cs typeface="Trebuchet MS"/>
              </a:rPr>
              <a:t>u</a:t>
            </a:r>
            <a:r>
              <a:rPr spc="-145" dirty="0">
                <a:latin typeface="Trebuchet MS"/>
                <a:cs typeface="Trebuchet MS"/>
              </a:rPr>
              <a:t>re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701122" y="1516309"/>
            <a:ext cx="2432685" cy="2619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1270" algn="ctr">
              <a:spcBef>
                <a:spcPts val="100"/>
              </a:spcBef>
            </a:pPr>
            <a:r>
              <a:rPr sz="2400" b="1" spc="-80" dirty="0">
                <a:solidFill>
                  <a:prstClr val="black"/>
                </a:solidFill>
                <a:latin typeface="Arial"/>
                <a:cs typeface="Arial"/>
              </a:rPr>
              <a:t>I</a:t>
            </a:r>
            <a:r>
              <a:rPr sz="2400" b="1" spc="-90" dirty="0">
                <a:solidFill>
                  <a:prstClr val="black"/>
                </a:solidFill>
                <a:latin typeface="Arial"/>
                <a:cs typeface="Arial"/>
              </a:rPr>
              <a:t>dea</a:t>
            </a:r>
            <a:r>
              <a:rPr sz="2400" b="1" dirty="0">
                <a:solidFill>
                  <a:prstClr val="black"/>
                </a:solidFill>
                <a:latin typeface="Arial"/>
                <a:cs typeface="Arial"/>
              </a:rPr>
              <a:t>:</a:t>
            </a:r>
            <a:r>
              <a:rPr sz="2400" b="1" spc="-185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2400" spc="-40" dirty="0">
                <a:solidFill>
                  <a:prstClr val="black"/>
                </a:solidFill>
                <a:latin typeface="Arial MT"/>
                <a:cs typeface="Arial MT"/>
              </a:rPr>
              <a:t>connec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t  </a:t>
            </a:r>
            <a:r>
              <a:rPr sz="2400" spc="-35" dirty="0">
                <a:solidFill>
                  <a:prstClr val="black"/>
                </a:solidFill>
                <a:latin typeface="Arial MT"/>
                <a:cs typeface="Arial MT"/>
              </a:rPr>
              <a:t>patches</a:t>
            </a:r>
            <a:r>
              <a:rPr sz="2400" spc="-9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20" dirty="0">
                <a:solidFill>
                  <a:prstClr val="black"/>
                </a:solidFill>
                <a:latin typeface="Arial MT"/>
                <a:cs typeface="Arial MT"/>
              </a:rPr>
              <a:t>of</a:t>
            </a:r>
            <a:r>
              <a:rPr sz="2400" spc="-7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35" dirty="0">
                <a:solidFill>
                  <a:prstClr val="black"/>
                </a:solidFill>
                <a:latin typeface="Arial MT"/>
                <a:cs typeface="Arial MT"/>
              </a:rPr>
              <a:t>input</a:t>
            </a:r>
            <a:r>
              <a:rPr sz="2400" spc="-114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25" dirty="0">
                <a:solidFill>
                  <a:prstClr val="black"/>
                </a:solidFill>
                <a:latin typeface="Arial MT"/>
                <a:cs typeface="Arial MT"/>
              </a:rPr>
              <a:t>to </a:t>
            </a:r>
            <a:r>
              <a:rPr sz="2400" spc="-65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neu</a:t>
            </a:r>
            <a:r>
              <a:rPr sz="2400" spc="-45" dirty="0">
                <a:solidFill>
                  <a:prstClr val="black"/>
                </a:solidFill>
                <a:latin typeface="Arial MT"/>
                <a:cs typeface="Arial MT"/>
              </a:rPr>
              <a:t>r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on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s</a:t>
            </a:r>
            <a:r>
              <a:rPr sz="2400" spc="-9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70" dirty="0">
                <a:solidFill>
                  <a:prstClr val="black"/>
                </a:solidFill>
                <a:latin typeface="Arial MT"/>
                <a:cs typeface="Arial MT"/>
              </a:rPr>
              <a:t>i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n</a:t>
            </a:r>
            <a:r>
              <a:rPr sz="2400" spc="-11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30" dirty="0">
                <a:solidFill>
                  <a:prstClr val="black"/>
                </a:solidFill>
                <a:latin typeface="Arial MT"/>
                <a:cs typeface="Arial MT"/>
              </a:rPr>
              <a:t>hidden  </a:t>
            </a:r>
            <a:r>
              <a:rPr sz="2400" spc="-130" dirty="0">
                <a:solidFill>
                  <a:prstClr val="black"/>
                </a:solidFill>
                <a:latin typeface="Arial MT"/>
                <a:cs typeface="Arial MT"/>
              </a:rPr>
              <a:t>layer.</a:t>
            </a:r>
            <a:endParaRPr sz="2400">
              <a:solidFill>
                <a:prstClr val="black"/>
              </a:solidFill>
              <a:latin typeface="Arial MT"/>
              <a:cs typeface="Arial MT"/>
            </a:endParaRPr>
          </a:p>
          <a:p>
            <a:pPr marL="311150" marR="308610" algn="ctr">
              <a:lnSpc>
                <a:spcPct val="101099"/>
              </a:lnSpc>
              <a:spcBef>
                <a:spcPts val="165"/>
              </a:spcBef>
            </a:pPr>
            <a:r>
              <a:rPr spc="-40" dirty="0">
                <a:solidFill>
                  <a:prstClr val="black"/>
                </a:solidFill>
                <a:latin typeface="Arial MT"/>
                <a:cs typeface="Arial MT"/>
              </a:rPr>
              <a:t>N</a:t>
            </a:r>
            <a:r>
              <a:rPr spc="-45" dirty="0">
                <a:solidFill>
                  <a:prstClr val="black"/>
                </a:solidFill>
                <a:latin typeface="Arial MT"/>
                <a:cs typeface="Arial MT"/>
              </a:rPr>
              <a:t>eu</a:t>
            </a:r>
            <a:r>
              <a:rPr spc="-40" dirty="0">
                <a:solidFill>
                  <a:prstClr val="black"/>
                </a:solidFill>
                <a:latin typeface="Arial MT"/>
                <a:cs typeface="Arial MT"/>
              </a:rPr>
              <a:t>r</a:t>
            </a:r>
            <a:r>
              <a:rPr spc="-45" dirty="0">
                <a:solidFill>
                  <a:prstClr val="black"/>
                </a:solidFill>
                <a:latin typeface="Arial MT"/>
                <a:cs typeface="Arial MT"/>
              </a:rPr>
              <a:t>o</a:t>
            </a:r>
            <a:r>
              <a:rPr dirty="0">
                <a:solidFill>
                  <a:prstClr val="black"/>
                </a:solidFill>
                <a:latin typeface="Arial MT"/>
                <a:cs typeface="Arial MT"/>
              </a:rPr>
              <a:t>n</a:t>
            </a:r>
            <a:r>
              <a:rPr spc="-6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pc="-25" dirty="0">
                <a:solidFill>
                  <a:prstClr val="black"/>
                </a:solidFill>
                <a:latin typeface="Arial MT"/>
                <a:cs typeface="Arial MT"/>
              </a:rPr>
              <a:t>c</a:t>
            </a:r>
            <a:r>
              <a:rPr spc="-30" dirty="0">
                <a:solidFill>
                  <a:prstClr val="black"/>
                </a:solidFill>
                <a:latin typeface="Arial MT"/>
                <a:cs typeface="Arial MT"/>
              </a:rPr>
              <a:t>onne</a:t>
            </a:r>
            <a:r>
              <a:rPr spc="-25" dirty="0">
                <a:solidFill>
                  <a:prstClr val="black"/>
                </a:solidFill>
                <a:latin typeface="Arial MT"/>
                <a:cs typeface="Arial MT"/>
              </a:rPr>
              <a:t>ct</a:t>
            </a:r>
            <a:r>
              <a:rPr spc="-30" dirty="0">
                <a:solidFill>
                  <a:prstClr val="black"/>
                </a:solidFill>
                <a:latin typeface="Arial MT"/>
                <a:cs typeface="Arial MT"/>
              </a:rPr>
              <a:t>ed  </a:t>
            </a:r>
            <a:r>
              <a:rPr spc="-45" dirty="0">
                <a:solidFill>
                  <a:prstClr val="black"/>
                </a:solidFill>
                <a:latin typeface="Arial MT"/>
                <a:cs typeface="Arial MT"/>
              </a:rPr>
              <a:t>t</a:t>
            </a:r>
            <a:r>
              <a:rPr dirty="0">
                <a:solidFill>
                  <a:prstClr val="black"/>
                </a:solidFill>
                <a:latin typeface="Arial MT"/>
                <a:cs typeface="Arial MT"/>
              </a:rPr>
              <a:t>o</a:t>
            </a:r>
            <a:r>
              <a:rPr spc="-10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pc="-40" dirty="0">
                <a:solidFill>
                  <a:prstClr val="black"/>
                </a:solidFill>
                <a:latin typeface="Arial MT"/>
                <a:cs typeface="Arial MT"/>
              </a:rPr>
              <a:t>r</a:t>
            </a:r>
            <a:r>
              <a:rPr spc="-45" dirty="0">
                <a:solidFill>
                  <a:prstClr val="black"/>
                </a:solidFill>
                <a:latin typeface="Arial MT"/>
                <a:cs typeface="Arial MT"/>
              </a:rPr>
              <a:t>eg</a:t>
            </a:r>
            <a:r>
              <a:rPr spc="-40" dirty="0">
                <a:solidFill>
                  <a:prstClr val="black"/>
                </a:solidFill>
                <a:latin typeface="Arial MT"/>
                <a:cs typeface="Arial MT"/>
              </a:rPr>
              <a:t>i</a:t>
            </a:r>
            <a:r>
              <a:rPr spc="-45" dirty="0">
                <a:solidFill>
                  <a:prstClr val="black"/>
                </a:solidFill>
                <a:latin typeface="Arial MT"/>
                <a:cs typeface="Arial MT"/>
              </a:rPr>
              <a:t>o</a:t>
            </a:r>
            <a:r>
              <a:rPr dirty="0">
                <a:solidFill>
                  <a:prstClr val="black"/>
                </a:solidFill>
                <a:latin typeface="Arial MT"/>
                <a:cs typeface="Arial MT"/>
              </a:rPr>
              <a:t>n</a:t>
            </a:r>
            <a:r>
              <a:rPr spc="-8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pc="-30" dirty="0">
                <a:solidFill>
                  <a:prstClr val="black"/>
                </a:solidFill>
                <a:latin typeface="Arial MT"/>
                <a:cs typeface="Arial MT"/>
              </a:rPr>
              <a:t>o</a:t>
            </a:r>
            <a:r>
              <a:rPr dirty="0">
                <a:solidFill>
                  <a:prstClr val="black"/>
                </a:solidFill>
                <a:latin typeface="Arial MT"/>
                <a:cs typeface="Arial MT"/>
              </a:rPr>
              <a:t>f</a:t>
            </a:r>
            <a:r>
              <a:rPr spc="-5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pc="-40" dirty="0">
                <a:solidFill>
                  <a:prstClr val="black"/>
                </a:solidFill>
                <a:latin typeface="Arial MT"/>
                <a:cs typeface="Arial MT"/>
              </a:rPr>
              <a:t>i</a:t>
            </a:r>
            <a:r>
              <a:rPr spc="-45" dirty="0">
                <a:solidFill>
                  <a:prstClr val="black"/>
                </a:solidFill>
                <a:latin typeface="Arial MT"/>
                <a:cs typeface="Arial MT"/>
              </a:rPr>
              <a:t>npu</a:t>
            </a:r>
            <a:r>
              <a:rPr spc="-35" dirty="0">
                <a:solidFill>
                  <a:prstClr val="black"/>
                </a:solidFill>
                <a:latin typeface="Arial MT"/>
                <a:cs typeface="Arial MT"/>
              </a:rPr>
              <a:t>t</a:t>
            </a:r>
            <a:r>
              <a:rPr dirty="0">
                <a:solidFill>
                  <a:prstClr val="black"/>
                </a:solidFill>
                <a:latin typeface="Arial MT"/>
                <a:cs typeface="Arial MT"/>
              </a:rPr>
              <a:t>.  </a:t>
            </a:r>
            <a:r>
              <a:rPr spc="-30" dirty="0">
                <a:solidFill>
                  <a:prstClr val="black"/>
                </a:solidFill>
                <a:latin typeface="Arial MT"/>
                <a:cs typeface="Arial MT"/>
              </a:rPr>
              <a:t>Only “sees”these </a:t>
            </a:r>
            <a:r>
              <a:rPr spc="-2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pc="-40" dirty="0">
                <a:solidFill>
                  <a:prstClr val="black"/>
                </a:solidFill>
                <a:latin typeface="Arial MT"/>
                <a:cs typeface="Arial MT"/>
              </a:rPr>
              <a:t>values.</a:t>
            </a:r>
            <a:endParaRPr>
              <a:solidFill>
                <a:prstClr val="black"/>
              </a:solidFill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54196" y="2362201"/>
            <a:ext cx="6051803" cy="4184903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863760" y="1516284"/>
            <a:ext cx="1713230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0985" marR="230504" algn="ctr">
              <a:spcBef>
                <a:spcPts val="100"/>
              </a:spcBef>
            </a:pPr>
            <a:r>
              <a:rPr sz="2400" b="1" spc="-105" dirty="0">
                <a:solidFill>
                  <a:prstClr val="black"/>
                </a:solidFill>
                <a:latin typeface="Arial"/>
                <a:cs typeface="Arial"/>
              </a:rPr>
              <a:t>I</a:t>
            </a:r>
            <a:r>
              <a:rPr sz="2400" b="1" spc="-110" dirty="0">
                <a:solidFill>
                  <a:prstClr val="black"/>
                </a:solidFill>
                <a:latin typeface="Arial"/>
                <a:cs typeface="Arial"/>
              </a:rPr>
              <a:t>npu</a:t>
            </a:r>
            <a:r>
              <a:rPr sz="2400" b="1" spc="-114" dirty="0">
                <a:solidFill>
                  <a:prstClr val="black"/>
                </a:solidFill>
                <a:latin typeface="Arial"/>
                <a:cs typeface="Arial"/>
              </a:rPr>
              <a:t>t</a:t>
            </a:r>
            <a:r>
              <a:rPr sz="2400" b="1" dirty="0">
                <a:solidFill>
                  <a:prstClr val="black"/>
                </a:solidFill>
                <a:latin typeface="Arial"/>
                <a:cs typeface="Arial"/>
              </a:rPr>
              <a:t>:</a:t>
            </a:r>
            <a:r>
              <a:rPr sz="2400" b="1" spc="-270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2400" spc="-15" dirty="0">
                <a:solidFill>
                  <a:prstClr val="black"/>
                </a:solidFill>
                <a:latin typeface="Arial MT"/>
                <a:cs typeface="Arial MT"/>
              </a:rPr>
              <a:t>2D  </a:t>
            </a:r>
            <a:r>
              <a:rPr sz="2400" spc="-30" dirty="0">
                <a:solidFill>
                  <a:prstClr val="black"/>
                </a:solidFill>
                <a:latin typeface="Arial MT"/>
                <a:cs typeface="Arial MT"/>
              </a:rPr>
              <a:t>image.</a:t>
            </a:r>
            <a:endParaRPr sz="2400">
              <a:solidFill>
                <a:prstClr val="black"/>
              </a:solidFill>
              <a:latin typeface="Arial MT"/>
              <a:cs typeface="Arial MT"/>
            </a:endParaRPr>
          </a:p>
          <a:p>
            <a:pPr marL="12065" marR="5080" algn="ctr"/>
            <a:r>
              <a:rPr sz="2400" spc="-65" dirty="0">
                <a:solidFill>
                  <a:prstClr val="black"/>
                </a:solidFill>
                <a:latin typeface="Arial MT"/>
                <a:cs typeface="Arial MT"/>
              </a:rPr>
              <a:t>A</a:t>
            </a:r>
            <a:r>
              <a:rPr sz="2400" spc="-60" dirty="0">
                <a:solidFill>
                  <a:prstClr val="black"/>
                </a:solidFill>
                <a:latin typeface="Arial MT"/>
                <a:cs typeface="Arial MT"/>
              </a:rPr>
              <a:t>rr</a:t>
            </a:r>
            <a:r>
              <a:rPr sz="2400" spc="-65" dirty="0">
                <a:solidFill>
                  <a:prstClr val="black"/>
                </a:solidFill>
                <a:latin typeface="Arial MT"/>
                <a:cs typeface="Arial MT"/>
              </a:rPr>
              <a:t>a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y</a:t>
            </a:r>
            <a:r>
              <a:rPr sz="2400" spc="-120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40" dirty="0">
                <a:solidFill>
                  <a:prstClr val="black"/>
                </a:solidFill>
                <a:latin typeface="Arial MT"/>
                <a:cs typeface="Arial MT"/>
              </a:rPr>
              <a:t>o</a:t>
            </a:r>
            <a:r>
              <a:rPr sz="2400" dirty="0">
                <a:solidFill>
                  <a:prstClr val="black"/>
                </a:solidFill>
                <a:latin typeface="Arial MT"/>
                <a:cs typeface="Arial MT"/>
              </a:rPr>
              <a:t>f</a:t>
            </a:r>
            <a:r>
              <a:rPr sz="2400" spc="-65" dirty="0">
                <a:solidFill>
                  <a:prstClr val="black"/>
                </a:solidFill>
                <a:latin typeface="Arial MT"/>
                <a:cs typeface="Arial MT"/>
              </a:rPr>
              <a:t> 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pi</a:t>
            </a:r>
            <a:r>
              <a:rPr sz="2400" spc="-60" dirty="0">
                <a:solidFill>
                  <a:prstClr val="black"/>
                </a:solidFill>
                <a:latin typeface="Arial MT"/>
                <a:cs typeface="Arial MT"/>
              </a:rPr>
              <a:t>x</a:t>
            </a:r>
            <a:r>
              <a:rPr sz="2400" spc="-55" dirty="0">
                <a:solidFill>
                  <a:prstClr val="black"/>
                </a:solidFill>
                <a:latin typeface="Arial MT"/>
                <a:cs typeface="Arial MT"/>
              </a:rPr>
              <a:t>el  </a:t>
            </a:r>
            <a:r>
              <a:rPr sz="2400" spc="-45" dirty="0">
                <a:solidFill>
                  <a:prstClr val="black"/>
                </a:solidFill>
                <a:latin typeface="Arial MT"/>
                <a:cs typeface="Arial MT"/>
              </a:rPr>
              <a:t>values</a:t>
            </a:r>
            <a:endParaRPr sz="2400">
              <a:solidFill>
                <a:prstClr val="black"/>
              </a:solidFill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14393" y="311085"/>
            <a:ext cx="6129228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dirty="0">
                <a:latin typeface="Trebuchet MS"/>
                <a:cs typeface="Trebuchet MS"/>
              </a:rPr>
              <a:t>Using Spatial Structure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944625" y="1676400"/>
            <a:ext cx="8303259" cy="2926080"/>
            <a:chOff x="420624" y="1676400"/>
            <a:chExt cx="8303259" cy="292608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3127" y="1767840"/>
              <a:ext cx="3584447" cy="263347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0624" y="1676400"/>
              <a:ext cx="8302751" cy="2926079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1974765" y="4607987"/>
            <a:ext cx="8302751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845"/>
              </a:lnSpc>
              <a:spcBef>
                <a:spcPts val="100"/>
              </a:spcBef>
              <a:tabLst>
                <a:tab pos="7378700" algn="l"/>
              </a:tabLst>
            </a:pPr>
            <a:r>
              <a:rPr sz="2400" dirty="0">
                <a:solidFill>
                  <a:prstClr val="black"/>
                </a:solidFill>
                <a:cs typeface="Trebuchet MS"/>
              </a:rPr>
              <a:t>Connect patch in input layer to a single neuron in subsequent</a:t>
            </a:r>
            <a:r>
              <a:rPr lang="en-GB" sz="2400" dirty="0">
                <a:solidFill>
                  <a:prstClr val="black"/>
                </a:solidFill>
                <a:cs typeface="Trebuchet MS"/>
              </a:rPr>
              <a:t> </a:t>
            </a:r>
            <a:r>
              <a:rPr sz="2400" dirty="0">
                <a:solidFill>
                  <a:prstClr val="black"/>
                </a:solidFill>
                <a:cs typeface="Trebuchet MS"/>
              </a:rPr>
              <a:t>layer.</a:t>
            </a:r>
          </a:p>
          <a:p>
            <a:pPr marR="5715" algn="ctr">
              <a:lnSpc>
                <a:spcPts val="2800"/>
              </a:lnSpc>
            </a:pPr>
            <a:r>
              <a:rPr sz="2400" dirty="0">
                <a:solidFill>
                  <a:prstClr val="black"/>
                </a:solidFill>
                <a:cs typeface="Trebuchet MS"/>
              </a:rPr>
              <a:t>Use a sliding window to define connections.</a:t>
            </a:r>
          </a:p>
          <a:p>
            <a:pPr marR="165735" algn="ctr">
              <a:lnSpc>
                <a:spcPts val="2840"/>
              </a:lnSpc>
            </a:pPr>
            <a:r>
              <a:rPr sz="2400" i="1" dirty="0">
                <a:solidFill>
                  <a:prstClr val="black"/>
                </a:solidFill>
                <a:cs typeface="Trebuchet MS"/>
              </a:rPr>
              <a:t>How can we </a:t>
            </a:r>
            <a:r>
              <a:rPr sz="2400" b="1" dirty="0">
                <a:solidFill>
                  <a:prstClr val="black"/>
                </a:solidFill>
                <a:cs typeface="Trebuchet MS"/>
              </a:rPr>
              <a:t>weight </a:t>
            </a:r>
            <a:r>
              <a:rPr sz="2400" i="1" dirty="0">
                <a:solidFill>
                  <a:prstClr val="black"/>
                </a:solidFill>
                <a:cs typeface="Trebuchet MS"/>
              </a:rPr>
              <a:t>the patch to detect particular features?</a:t>
            </a:r>
            <a:endParaRPr sz="2400" dirty="0">
              <a:solidFill>
                <a:prstClr val="black"/>
              </a:solidFill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2727</TotalTime>
  <Words>1972</Words>
  <Application>Microsoft Office PowerPoint</Application>
  <PresentationFormat>Widescreen</PresentationFormat>
  <Paragraphs>448</Paragraphs>
  <Slides>50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50</vt:i4>
      </vt:variant>
    </vt:vector>
  </HeadingPairs>
  <TitlesOfParts>
    <vt:vector size="63" baseType="lpstr">
      <vt:lpstr>__Source_Sans_3_4d9a39</vt:lpstr>
      <vt:lpstr>Aptos</vt:lpstr>
      <vt:lpstr>Aptos Display</vt:lpstr>
      <vt:lpstr>Arial</vt:lpstr>
      <vt:lpstr>Arial MT</vt:lpstr>
      <vt:lpstr>Calibri</vt:lpstr>
      <vt:lpstr>Carlito</vt:lpstr>
      <vt:lpstr>Symbola</vt:lpstr>
      <vt:lpstr>Times New Roman</vt:lpstr>
      <vt:lpstr>Trebuchet MS</vt:lpstr>
      <vt:lpstr>Office Theme</vt:lpstr>
      <vt:lpstr>1_Office Theme</vt:lpstr>
      <vt:lpstr>2_Office Theme</vt:lpstr>
      <vt:lpstr>Data Driven AI</vt:lpstr>
      <vt:lpstr>Introduction to CNN</vt:lpstr>
      <vt:lpstr> Convolutional Neural Network-Components</vt:lpstr>
      <vt:lpstr>CNN – What do they Learn?</vt:lpstr>
      <vt:lpstr>Fully Connected Neural Network</vt:lpstr>
      <vt:lpstr>Input Image Dimension &amp; NN Parameters</vt:lpstr>
      <vt:lpstr>Fully Connected Neural Network</vt:lpstr>
      <vt:lpstr>Using Spatial Structure</vt:lpstr>
      <vt:lpstr>Using Spatial Structure</vt:lpstr>
      <vt:lpstr>Feature Extraction with Convolution</vt:lpstr>
      <vt:lpstr>PowerPoint Presentation</vt:lpstr>
      <vt:lpstr>Fully Connected Layer</vt:lpstr>
      <vt:lpstr>Convolution Layer</vt:lpstr>
      <vt:lpstr>Convolution Layer</vt:lpstr>
      <vt:lpstr>Convolution Layer</vt:lpstr>
      <vt:lpstr>Convolution Layer</vt:lpstr>
      <vt:lpstr>Convolution Layer</vt:lpstr>
      <vt:lpstr>Convolution Layer</vt:lpstr>
      <vt:lpstr>Convolution Layer</vt:lpstr>
      <vt:lpstr>Convolution Layer</vt:lpstr>
      <vt:lpstr>Convolution Layer</vt:lpstr>
      <vt:lpstr>Convolution Layer</vt:lpstr>
      <vt:lpstr>Convolution Layer</vt:lpstr>
      <vt:lpstr>Convolution Layer</vt:lpstr>
      <vt:lpstr>Convolution Layer</vt:lpstr>
      <vt:lpstr>Feature Map Size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Examples time: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Abirami Gunasekaran</dc:creator>
  <cp:lastModifiedBy>Abirami Gunasekaran</cp:lastModifiedBy>
  <cp:revision>73</cp:revision>
  <dcterms:created xsi:type="dcterms:W3CDTF">2024-11-16T22:15:17Z</dcterms:created>
  <dcterms:modified xsi:type="dcterms:W3CDTF">2024-11-18T21:54:30Z</dcterms:modified>
</cp:coreProperties>
</file>

<file path=docProps/thumbnail.jpeg>
</file>